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7" r:id="rId2"/>
    <p:sldId id="258" r:id="rId3"/>
    <p:sldId id="260" r:id="rId4"/>
    <p:sldId id="261" r:id="rId5"/>
    <p:sldId id="267" r:id="rId6"/>
    <p:sldId id="268" r:id="rId7"/>
    <p:sldId id="270" r:id="rId8"/>
    <p:sldId id="269" r:id="rId9"/>
    <p:sldId id="271" r:id="rId10"/>
    <p:sldId id="272" r:id="rId11"/>
    <p:sldId id="274" r:id="rId12"/>
    <p:sldId id="276" r:id="rId13"/>
    <p:sldId id="279" r:id="rId14"/>
    <p:sldId id="280" r:id="rId15"/>
    <p:sldId id="281" r:id="rId16"/>
    <p:sldId id="282" r:id="rId17"/>
    <p:sldId id="289" r:id="rId18"/>
    <p:sldId id="287" r:id="rId19"/>
    <p:sldId id="290" r:id="rId20"/>
    <p:sldId id="286" r:id="rId21"/>
    <p:sldId id="283" r:id="rId22"/>
    <p:sldId id="288" r:id="rId23"/>
    <p:sldId id="301" r:id="rId24"/>
    <p:sldId id="266" r:id="rId25"/>
    <p:sldId id="292" r:id="rId26"/>
    <p:sldId id="305" r:id="rId27"/>
    <p:sldId id="306" r:id="rId28"/>
    <p:sldId id="308" r:id="rId29"/>
    <p:sldId id="310" r:id="rId30"/>
    <p:sldId id="309" r:id="rId31"/>
    <p:sldId id="302" r:id="rId32"/>
    <p:sldId id="307" r:id="rId33"/>
    <p:sldId id="304" r:id="rId34"/>
    <p:sldId id="303" r:id="rId35"/>
    <p:sldId id="311" r:id="rId36"/>
    <p:sldId id="312" r:id="rId37"/>
    <p:sldId id="314" r:id="rId38"/>
    <p:sldId id="318" r:id="rId39"/>
    <p:sldId id="315" r:id="rId40"/>
    <p:sldId id="278" r:id="rId41"/>
    <p:sldId id="277" r:id="rId42"/>
    <p:sldId id="275" r:id="rId43"/>
    <p:sldId id="316" r:id="rId44"/>
    <p:sldId id="317" r:id="rId4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L Schiff" initials="ALS" lastIdx="1" clrIdx="0">
    <p:extLst>
      <p:ext uri="{19B8F6BF-5375-455C-9EA6-DF929625EA0E}">
        <p15:presenceInfo xmlns:p15="http://schemas.microsoft.com/office/powerpoint/2012/main" userId="S-1-5-21-1478355014-127360780-1969717230-86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21A5"/>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1358" autoAdjust="0"/>
  </p:normalViewPr>
  <p:slideViewPr>
    <p:cSldViewPr snapToGrid="0">
      <p:cViewPr varScale="1">
        <p:scale>
          <a:sx n="95" d="100"/>
          <a:sy n="95" d="100"/>
        </p:scale>
        <p:origin x="10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r>
              <a:rPr lang="en-US" smtClean="0"/>
              <a:t>Library of Congress Faceted Vocabularies - NYTSL Spring 2019 Program</a:t>
            </a:r>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r>
              <a:rPr lang="en-US" smtClean="0"/>
              <a:t>May 14, 2019</a:t>
            </a:r>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r>
              <a:rPr lang="en-US" smtClean="0"/>
              <a:t>Adam L. Schiff, University of Washington Libraries</a:t>
            </a:r>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679F96B6-9F75-4C0C-A6C8-5697AA868959}" type="slidenum">
              <a:rPr lang="en-US" smtClean="0"/>
              <a:t>‹#›</a:t>
            </a:fld>
            <a:endParaRPr lang="en-US"/>
          </a:p>
        </p:txBody>
      </p:sp>
    </p:spTree>
    <p:extLst>
      <p:ext uri="{BB962C8B-B14F-4D97-AF65-F5344CB8AC3E}">
        <p14:creationId xmlns:p14="http://schemas.microsoft.com/office/powerpoint/2010/main" val="26020721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r>
              <a:rPr lang="en-US" smtClean="0"/>
              <a:t>Library of Congress Faceted Vocabularies - NYTSL Spring 2019 Program</a:t>
            </a:r>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r>
              <a:rPr lang="en-US" smtClean="0"/>
              <a:t>May 14, 2019</a:t>
            </a:r>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r>
              <a:rPr lang="en-US" smtClean="0"/>
              <a:t>Adam L. Schiff, University of Washington Libraries</a:t>
            </a:r>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35E2B26F-41B9-42B6-8A6D-08343153EA13}" type="slidenum">
              <a:rPr lang="en-US" smtClean="0"/>
              <a:t>‹#›</a:t>
            </a:fld>
            <a:endParaRPr lang="en-US"/>
          </a:p>
        </p:txBody>
      </p:sp>
    </p:spTree>
    <p:extLst>
      <p:ext uri="{BB962C8B-B14F-4D97-AF65-F5344CB8AC3E}">
        <p14:creationId xmlns:p14="http://schemas.microsoft.com/office/powerpoint/2010/main" val="245514646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Footer Placeholder 7"/>
          <p:cNvSpPr>
            <a:spLocks noGrp="1"/>
          </p:cNvSpPr>
          <p:nvPr>
            <p:ph type="ftr" sz="quarter" idx="10"/>
          </p:nvPr>
        </p:nvSpPr>
        <p:spPr/>
        <p:txBody>
          <a:bodyPr/>
          <a:lstStyle/>
          <a:p>
            <a:r>
              <a:rPr lang="en-US" smtClean="0"/>
              <a:t>Adam L. Schiff, University of Washington Libraries</a:t>
            </a:r>
            <a:endParaRPr lang="en-US"/>
          </a:p>
        </p:txBody>
      </p:sp>
      <p:sp>
        <p:nvSpPr>
          <p:cNvPr id="9" name="Slide Number Placeholder 8"/>
          <p:cNvSpPr>
            <a:spLocks noGrp="1"/>
          </p:cNvSpPr>
          <p:nvPr>
            <p:ph type="sldNum" sz="quarter" idx="11"/>
          </p:nvPr>
        </p:nvSpPr>
        <p:spPr/>
        <p:txBody>
          <a:bodyPr/>
          <a:lstStyle/>
          <a:p>
            <a:fld id="{93AE828F-B8DA-461A-AE1B-69954E5886E2}" type="slidenum">
              <a:rPr lang="en-US" smtClean="0"/>
              <a:t>1</a:t>
            </a:fld>
            <a:endParaRPr lang="en-US"/>
          </a:p>
        </p:txBody>
      </p:sp>
      <p:sp>
        <p:nvSpPr>
          <p:cNvPr id="10" name="Header Placeholder 9"/>
          <p:cNvSpPr>
            <a:spLocks noGrp="1"/>
          </p:cNvSpPr>
          <p:nvPr>
            <p:ph type="hdr" sz="quarter" idx="12"/>
          </p:nvPr>
        </p:nvSpPr>
        <p:spPr/>
        <p:txBody>
          <a:bodyPr/>
          <a:lstStyle/>
          <a:p>
            <a:r>
              <a:rPr lang="en-US" smtClean="0"/>
              <a:t>Library of Congress Faceted Vocabularies - NYTSL Spring 2019 Program</a:t>
            </a:r>
            <a:endParaRPr lang="en-US" dirty="0"/>
          </a:p>
        </p:txBody>
      </p:sp>
      <p:sp>
        <p:nvSpPr>
          <p:cNvPr id="4" name="Date Placeholder 3"/>
          <p:cNvSpPr>
            <a:spLocks noGrp="1"/>
          </p:cNvSpPr>
          <p:nvPr>
            <p:ph type="dt" idx="13"/>
          </p:nvPr>
        </p:nvSpPr>
        <p:spPr/>
        <p:txBody>
          <a:bodyPr/>
          <a:lstStyle/>
          <a:p>
            <a:r>
              <a:rPr lang="en-US" smtClean="0"/>
              <a:t>May 14, 2019</a:t>
            </a:r>
            <a:endParaRPr lang="en-US" dirty="0"/>
          </a:p>
        </p:txBody>
      </p:sp>
    </p:spTree>
    <p:extLst>
      <p:ext uri="{BB962C8B-B14F-4D97-AF65-F5344CB8AC3E}">
        <p14:creationId xmlns:p14="http://schemas.microsoft.com/office/powerpoint/2010/main" val="169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10</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2923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Library of Congress Faceted Vocabularies - NYTSL Spring 2019 Program</a:t>
            </a:r>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Slide Number Placeholder 6"/>
          <p:cNvSpPr>
            <a:spLocks noGrp="1"/>
          </p:cNvSpPr>
          <p:nvPr>
            <p:ph type="sldNum" sz="quarter" idx="13"/>
          </p:nvPr>
        </p:nvSpPr>
        <p:spPr/>
        <p:txBody>
          <a:bodyPr/>
          <a:lstStyle/>
          <a:p>
            <a:fld id="{35E2B26F-41B9-42B6-8A6D-08343153EA13}" type="slidenum">
              <a:rPr lang="en-US" smtClean="0"/>
              <a:t>11</a:t>
            </a:fld>
            <a:endParaRPr lang="en-US"/>
          </a:p>
        </p:txBody>
      </p:sp>
    </p:spTree>
    <p:extLst>
      <p:ext uri="{BB962C8B-B14F-4D97-AF65-F5344CB8AC3E}">
        <p14:creationId xmlns:p14="http://schemas.microsoft.com/office/powerpoint/2010/main" val="188254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12</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47973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13</a:t>
            </a:fld>
            <a:endParaRPr lang="en-US" dirty="0"/>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295056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2B26F-41B9-42B6-8A6D-08343153EA13}" type="slidenum">
              <a:rPr lang="en-US" smtClean="0"/>
              <a:t>14</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2843705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a:t>
            </a:r>
            <a:r>
              <a:rPr lang="en-US" baseline="0" dirty="0" smtClean="0"/>
              <a:t> has posted a hierarchical arrangement of the general terms that the GFIS Working Group created.  Note that the current version online, dated December 3, 2014, does not reflect any changes that LC may have made to the records during the editorial process.</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15</a:t>
            </a:fld>
            <a:endParaRPr lang="en-US" dirty="0"/>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2589761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16</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504585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dirty="0" smtClean="0"/>
              <a:t>Bullet 2: LC</a:t>
            </a:r>
            <a:r>
              <a:rPr lang="en-US" baseline="0" dirty="0" smtClean="0"/>
              <a:t> deferred 23 proposed ethnic performing arts terms (e.g., </a:t>
            </a:r>
            <a:r>
              <a:rPr lang="en-US" baseline="0" dirty="0" err="1" smtClean="0"/>
              <a:t>Calonarang</a:t>
            </a:r>
            <a:r>
              <a:rPr lang="en-US" baseline="0" dirty="0" smtClean="0"/>
              <a:t> plays; </a:t>
            </a:r>
            <a:r>
              <a:rPr lang="en-US" baseline="0" dirty="0" err="1" smtClean="0"/>
              <a:t>Kamishibai</a:t>
            </a:r>
            <a:r>
              <a:rPr lang="en-US" baseline="0" dirty="0" smtClean="0"/>
              <a:t> plays; </a:t>
            </a:r>
            <a:r>
              <a:rPr lang="en-US" baseline="0" dirty="0" err="1" smtClean="0"/>
              <a:t>Kōwaka</a:t>
            </a:r>
            <a:r>
              <a:rPr lang="en-US" baseline="0" dirty="0" smtClean="0"/>
              <a:t> drama; </a:t>
            </a:r>
            <a:r>
              <a:rPr lang="en-US" baseline="0" dirty="0" err="1" smtClean="0"/>
              <a:t>Topeng</a:t>
            </a:r>
            <a:r>
              <a:rPr lang="en-US" baseline="0" dirty="0" smtClean="0"/>
              <a:t> plays): “</a:t>
            </a:r>
            <a:r>
              <a:rPr lang="en-US" sz="1200" b="0" i="0" u="none" strike="noStrike" kern="1200" baseline="0" dirty="0" smtClean="0">
                <a:solidFill>
                  <a:schemeClr val="tx1"/>
                </a:solidFill>
                <a:latin typeface="+mn-lt"/>
                <a:ea typeface="+mn-ea"/>
                <a:cs typeface="+mn-cs"/>
              </a:rPr>
              <a:t>We're not comfortable adding ethnic performing arts forms to LCGFT at this time. These forms incorporate music, dance, drama, and sometimes other elements as well. We have to carefully consider how (or if) they fit into LCGFT.”   LC did end up resolving their questions and approving this group of terms in May 2016.</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17</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253047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2B26F-41B9-42B6-8A6D-08343153EA13}" type="slidenum">
              <a:rPr lang="en-US" smtClean="0"/>
              <a:t>18</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524352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2B26F-41B9-42B6-8A6D-08343153EA13}" type="slidenum">
              <a:rPr lang="en-US" smtClean="0"/>
              <a:t>19</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29101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someone comes up to the reference desk with questions like the ones above, or tries to search in your online catalog, how</a:t>
            </a:r>
            <a:r>
              <a:rPr lang="en-US" baseline="0" dirty="0" smtClean="0"/>
              <a:t> easy is it to give them what they are looking for?  These types of questions have not been easy to help with.  Until now.</a:t>
            </a:r>
            <a:endParaRPr lang="en-US" dirty="0"/>
          </a:p>
        </p:txBody>
      </p:sp>
      <p:sp>
        <p:nvSpPr>
          <p:cNvPr id="4" name="Slide Number Placeholder 3"/>
          <p:cNvSpPr>
            <a:spLocks noGrp="1"/>
          </p:cNvSpPr>
          <p:nvPr>
            <p:ph type="sldNum" sz="quarter" idx="10"/>
          </p:nvPr>
        </p:nvSpPr>
        <p:spPr/>
        <p:txBody>
          <a:bodyPr/>
          <a:lstStyle/>
          <a:p>
            <a:fld id="{35E2B26F-41B9-42B6-8A6D-08343153EA13}" type="slidenum">
              <a:rPr lang="en-US" smtClean="0"/>
              <a:t>2</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708572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2B26F-41B9-42B6-8A6D-08343153EA13}" type="slidenum">
              <a:rPr lang="en-US" smtClean="0"/>
              <a:t>20</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1855413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2B26F-41B9-42B6-8A6D-08343153EA13}" type="slidenum">
              <a:rPr lang="en-US" smtClean="0"/>
              <a:t>21</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401425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Chick lit: “</a:t>
            </a:r>
            <a:r>
              <a:rPr lang="en-US" sz="1200" b="0" i="0" u="none" strike="noStrike" kern="1200" baseline="0" dirty="0" smtClean="0">
                <a:solidFill>
                  <a:schemeClr val="tx1"/>
                </a:solidFill>
                <a:latin typeface="+mn-lt"/>
                <a:ea typeface="+mn-ea"/>
                <a:cs typeface="+mn-cs"/>
              </a:rPr>
              <a:t>This is not a genre, no matter how much it's dressed up.”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Feminist fiction: “Feminist films was approved in the first group of LCGFT terms, but it probably should not have been since it requires a value judgment. We don't want to perpetuate the problem.”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Film tie-in fiction: “This is a form of adaptation and not a genre or form.”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Gentle reads: “There is some discussion over whether ‘gentle reads’ really constitute a genre or form, or whether it is a marketing ploy. Hold off for now.”</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Manga: “We’re still not convinced that manga are a separate genre or form. Manga is a style of drawing in comic books, and in addition it means different things to different people.”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Patriotic poetry: “Patriotic films was not approved on ML 1125 because it would require a subjective judgment.”</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22</a:t>
            </a:fld>
            <a:endParaRPr lang="en-US" dirty="0"/>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1911165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Library of Congress Faceted Vocabularies - NYTSL Spring 2019 Program</a:t>
            </a:r>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Slide Number Placeholder 6"/>
          <p:cNvSpPr>
            <a:spLocks noGrp="1"/>
          </p:cNvSpPr>
          <p:nvPr>
            <p:ph type="sldNum" sz="quarter" idx="13"/>
          </p:nvPr>
        </p:nvSpPr>
        <p:spPr/>
        <p:txBody>
          <a:bodyPr/>
          <a:lstStyle/>
          <a:p>
            <a:fld id="{35E2B26F-41B9-42B6-8A6D-08343153EA13}" type="slidenum">
              <a:rPr lang="en-US" smtClean="0"/>
              <a:t>23</a:t>
            </a:fld>
            <a:endParaRPr lang="en-US"/>
          </a:p>
        </p:txBody>
      </p:sp>
    </p:spTree>
    <p:extLst>
      <p:ext uri="{BB962C8B-B14F-4D97-AF65-F5344CB8AC3E}">
        <p14:creationId xmlns:p14="http://schemas.microsoft.com/office/powerpoint/2010/main" val="2243349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Footer Placeholder 7"/>
          <p:cNvSpPr>
            <a:spLocks noGrp="1"/>
          </p:cNvSpPr>
          <p:nvPr>
            <p:ph type="ftr" sz="quarter" idx="10"/>
          </p:nvPr>
        </p:nvSpPr>
        <p:spPr/>
        <p:txBody>
          <a:bodyPr/>
          <a:lstStyle/>
          <a:p>
            <a:r>
              <a:rPr lang="en-US" smtClean="0"/>
              <a:t>Adam L. Schiff, University of Washington Libraries</a:t>
            </a:r>
            <a:endParaRPr lang="en-US"/>
          </a:p>
        </p:txBody>
      </p:sp>
      <p:sp>
        <p:nvSpPr>
          <p:cNvPr id="9" name="Slide Number Placeholder 8"/>
          <p:cNvSpPr>
            <a:spLocks noGrp="1"/>
          </p:cNvSpPr>
          <p:nvPr>
            <p:ph type="sldNum" sz="quarter" idx="11"/>
          </p:nvPr>
        </p:nvSpPr>
        <p:spPr/>
        <p:txBody>
          <a:bodyPr/>
          <a:lstStyle/>
          <a:p>
            <a:fld id="{93AE828F-B8DA-461A-AE1B-69954E5886E2}" type="slidenum">
              <a:rPr lang="en-US" smtClean="0"/>
              <a:t>24</a:t>
            </a:fld>
            <a:endParaRPr lang="en-US"/>
          </a:p>
        </p:txBody>
      </p:sp>
      <p:sp>
        <p:nvSpPr>
          <p:cNvPr id="10" name="Header Placeholder 9"/>
          <p:cNvSpPr>
            <a:spLocks noGrp="1"/>
          </p:cNvSpPr>
          <p:nvPr>
            <p:ph type="hdr" sz="quarter" idx="12"/>
          </p:nvPr>
        </p:nvSpPr>
        <p:spPr/>
        <p:txBody>
          <a:bodyPr/>
          <a:lstStyle/>
          <a:p>
            <a:r>
              <a:rPr lang="en-US" smtClean="0"/>
              <a:t>Library of Congress Faceted Vocabularies - NYTSL Spring 2019 Program</a:t>
            </a:r>
            <a:endParaRPr lang="en-US" dirty="0"/>
          </a:p>
        </p:txBody>
      </p:sp>
      <p:sp>
        <p:nvSpPr>
          <p:cNvPr id="4" name="Date Placeholder 3"/>
          <p:cNvSpPr>
            <a:spLocks noGrp="1"/>
          </p:cNvSpPr>
          <p:nvPr>
            <p:ph type="dt" idx="13"/>
          </p:nvPr>
        </p:nvSpPr>
        <p:spPr/>
        <p:txBody>
          <a:bodyPr/>
          <a:lstStyle/>
          <a:p>
            <a:r>
              <a:rPr lang="en-US" smtClean="0"/>
              <a:t>May 14, 2019</a:t>
            </a:r>
            <a:endParaRPr lang="en-US" dirty="0"/>
          </a:p>
        </p:txBody>
      </p:sp>
    </p:spTree>
    <p:extLst>
      <p:ext uri="{BB962C8B-B14F-4D97-AF65-F5344CB8AC3E}">
        <p14:creationId xmlns:p14="http://schemas.microsoft.com/office/powerpoint/2010/main" val="2101190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25</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177051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26</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22066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terms and codes that currently may be used in subfields $m and $n of fields 385 and 386. </a:t>
            </a:r>
          </a:p>
        </p:txBody>
      </p:sp>
      <p:sp>
        <p:nvSpPr>
          <p:cNvPr id="4" name="Slide Number Placeholder 3"/>
          <p:cNvSpPr>
            <a:spLocks noGrp="1"/>
          </p:cNvSpPr>
          <p:nvPr>
            <p:ph type="sldNum" sz="quarter" idx="10"/>
          </p:nvPr>
        </p:nvSpPr>
        <p:spPr/>
        <p:txBody>
          <a:bodyPr/>
          <a:lstStyle/>
          <a:p>
            <a:fld id="{0BC55EB1-DAB9-426B-9EAA-9BB0C6C1FD86}" type="slidenum">
              <a:rPr lang="en-US" smtClean="0"/>
              <a:t>27</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716206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2B26F-41B9-42B6-8A6D-08343153EA13}" type="slidenum">
              <a:rPr lang="en-US" smtClean="0"/>
              <a:t>28</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909873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2B26F-41B9-42B6-8A6D-08343153EA13}" type="slidenum">
              <a:rPr lang="en-US" smtClean="0"/>
              <a:t>29</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2794335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have</a:t>
            </a:r>
            <a:r>
              <a:rPr lang="en-US" baseline="0" dirty="0" smtClean="0"/>
              <a:t> a look at the University of Washington Libraries Primo discovery system.  What I’m showing is not what our patrons see, however, it’s a premium sandbox version.</a:t>
            </a:r>
            <a:endParaRPr lang="en-US" dirty="0"/>
          </a:p>
        </p:txBody>
      </p:sp>
      <p:sp>
        <p:nvSpPr>
          <p:cNvPr id="4" name="Slide Number Placeholder 3"/>
          <p:cNvSpPr>
            <a:spLocks noGrp="1"/>
          </p:cNvSpPr>
          <p:nvPr>
            <p:ph type="sldNum" sz="quarter" idx="10"/>
          </p:nvPr>
        </p:nvSpPr>
        <p:spPr/>
        <p:txBody>
          <a:bodyPr/>
          <a:lstStyle/>
          <a:p>
            <a:fld id="{35E2B26F-41B9-42B6-8A6D-08343153EA13}" type="slidenum">
              <a:rPr lang="en-US" smtClean="0"/>
              <a:t>3</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63452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2B26F-41B9-42B6-8A6D-08343153EA13}" type="slidenum">
              <a:rPr lang="en-US" smtClean="0"/>
              <a:t>30</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003954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31</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2788352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32</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2727386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33</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215839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0BC55EB1-DAB9-426B-9EAA-9BB0C6C1FD86}" type="slidenum">
              <a:rPr lang="en-US" smtClean="0"/>
              <a:t>34</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184445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35</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138521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370 $f: Other Associated Place</a:t>
            </a:r>
          </a:p>
          <a:p>
            <a:endParaRPr lang="en-US" dirty="0" smtClean="0"/>
          </a:p>
          <a:p>
            <a:r>
              <a:rPr lang="en-US" dirty="0" smtClean="0"/>
              <a:t>Setting can be recorded in several ways.</a:t>
            </a:r>
            <a:r>
              <a:rPr lang="en-US" baseline="0" dirty="0" smtClean="0"/>
              <a:t>  It is implied in the third subject of this record.  It could also be explicitly recorded in 370 as shown in the slide, or in 651 or 751:</a:t>
            </a:r>
          </a:p>
          <a:p>
            <a:endParaRPr lang="en-US" baseline="0" dirty="0" smtClean="0"/>
          </a:p>
          <a:p>
            <a:r>
              <a:rPr lang="en-US" baseline="0" dirty="0" smtClean="0"/>
              <a:t>651 _0  Brooklyn (New York, N.Y.), $e setting. $4 stg</a:t>
            </a:r>
          </a:p>
          <a:p>
            <a:endParaRPr lang="en-US" baseline="0" dirty="0" smtClean="0"/>
          </a:p>
          <a:p>
            <a:r>
              <a:rPr lang="en-US" baseline="0" dirty="0" smtClean="0"/>
              <a:t>751 __  Brooklyn (New York, N.Y.), $e setting. $4 stg $2 </a:t>
            </a:r>
            <a:r>
              <a:rPr lang="en-US" baseline="0" dirty="0" err="1" smtClean="0"/>
              <a:t>naf</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36</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1298730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37</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621398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38</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3628576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Library of Congress Faceted Vocabularies - NYTSL Spring 2019 Program</a:t>
            </a:r>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Slide Number Placeholder 6"/>
          <p:cNvSpPr>
            <a:spLocks noGrp="1"/>
          </p:cNvSpPr>
          <p:nvPr>
            <p:ph type="sldNum" sz="quarter" idx="13"/>
          </p:nvPr>
        </p:nvSpPr>
        <p:spPr/>
        <p:txBody>
          <a:bodyPr/>
          <a:lstStyle/>
          <a:p>
            <a:fld id="{35E2B26F-41B9-42B6-8A6D-08343153EA13}" type="slidenum">
              <a:rPr lang="en-US" smtClean="0"/>
              <a:t>39</a:t>
            </a:fld>
            <a:endParaRPr lang="en-US"/>
          </a:p>
        </p:txBody>
      </p:sp>
    </p:spTree>
    <p:extLst>
      <p:ext uri="{BB962C8B-B14F-4D97-AF65-F5344CB8AC3E}">
        <p14:creationId xmlns:p14="http://schemas.microsoft.com/office/powerpoint/2010/main" val="405959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Library of Congress Faceted Vocabularies - NYTSL Spring 2019 Program</a:t>
            </a:r>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Slide Number Placeholder 6"/>
          <p:cNvSpPr>
            <a:spLocks noGrp="1"/>
          </p:cNvSpPr>
          <p:nvPr>
            <p:ph type="sldNum" sz="quarter" idx="13"/>
          </p:nvPr>
        </p:nvSpPr>
        <p:spPr/>
        <p:txBody>
          <a:bodyPr/>
          <a:lstStyle/>
          <a:p>
            <a:fld id="{35E2B26F-41B9-42B6-8A6D-08343153EA13}" type="slidenum">
              <a:rPr lang="en-US" smtClean="0"/>
              <a:t>4</a:t>
            </a:fld>
            <a:endParaRPr lang="en-US"/>
          </a:p>
        </p:txBody>
      </p:sp>
    </p:spTree>
    <p:extLst>
      <p:ext uri="{BB962C8B-B14F-4D97-AF65-F5344CB8AC3E}">
        <p14:creationId xmlns:p14="http://schemas.microsoft.com/office/powerpoint/2010/main" val="3667044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Library of Congress Faceted Vocabularies - NYTSL Spring 2019 Program</a:t>
            </a:r>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Slide Number Placeholder 6"/>
          <p:cNvSpPr>
            <a:spLocks noGrp="1"/>
          </p:cNvSpPr>
          <p:nvPr>
            <p:ph type="sldNum" sz="quarter" idx="13"/>
          </p:nvPr>
        </p:nvSpPr>
        <p:spPr/>
        <p:txBody>
          <a:bodyPr/>
          <a:lstStyle/>
          <a:p>
            <a:fld id="{35E2B26F-41B9-42B6-8A6D-08343153EA13}" type="slidenum">
              <a:rPr lang="en-US" smtClean="0"/>
              <a:t>40</a:t>
            </a:fld>
            <a:endParaRPr lang="en-US"/>
          </a:p>
        </p:txBody>
      </p:sp>
    </p:spTree>
    <p:extLst>
      <p:ext uri="{BB962C8B-B14F-4D97-AF65-F5344CB8AC3E}">
        <p14:creationId xmlns:p14="http://schemas.microsoft.com/office/powerpoint/2010/main" val="3353909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Library of Congress Faceted Vocabularies - NYTSL Spring 2019 Program</a:t>
            </a:r>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Slide Number Placeholder 6"/>
          <p:cNvSpPr>
            <a:spLocks noGrp="1"/>
          </p:cNvSpPr>
          <p:nvPr>
            <p:ph type="sldNum" sz="quarter" idx="13"/>
          </p:nvPr>
        </p:nvSpPr>
        <p:spPr/>
        <p:txBody>
          <a:bodyPr/>
          <a:lstStyle/>
          <a:p>
            <a:fld id="{35E2B26F-41B9-42B6-8A6D-08343153EA13}" type="slidenum">
              <a:rPr lang="en-US" smtClean="0"/>
              <a:t>41</a:t>
            </a:fld>
            <a:endParaRPr lang="en-US"/>
          </a:p>
        </p:txBody>
      </p:sp>
    </p:spTree>
    <p:extLst>
      <p:ext uri="{BB962C8B-B14F-4D97-AF65-F5344CB8AC3E}">
        <p14:creationId xmlns:p14="http://schemas.microsoft.com/office/powerpoint/2010/main" val="2006716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Library of Congress Faceted Vocabularies - NYTSL Spring 2019 Program</a:t>
            </a:r>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Slide Number Placeholder 6"/>
          <p:cNvSpPr>
            <a:spLocks noGrp="1"/>
          </p:cNvSpPr>
          <p:nvPr>
            <p:ph type="sldNum" sz="quarter" idx="13"/>
          </p:nvPr>
        </p:nvSpPr>
        <p:spPr/>
        <p:txBody>
          <a:bodyPr/>
          <a:lstStyle/>
          <a:p>
            <a:fld id="{35E2B26F-41B9-42B6-8A6D-08343153EA13}" type="slidenum">
              <a:rPr lang="en-US" smtClean="0"/>
              <a:t>42</a:t>
            </a:fld>
            <a:endParaRPr lang="en-US"/>
          </a:p>
        </p:txBody>
      </p:sp>
    </p:spTree>
    <p:extLst>
      <p:ext uri="{BB962C8B-B14F-4D97-AF65-F5344CB8AC3E}">
        <p14:creationId xmlns:p14="http://schemas.microsoft.com/office/powerpoint/2010/main" val="3638197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Library of Congress Faceted Vocabularies - NYTSL Spring 2019 Program</a:t>
            </a:r>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Slide Number Placeholder 6"/>
          <p:cNvSpPr>
            <a:spLocks noGrp="1"/>
          </p:cNvSpPr>
          <p:nvPr>
            <p:ph type="sldNum" sz="quarter" idx="13"/>
          </p:nvPr>
        </p:nvSpPr>
        <p:spPr/>
        <p:txBody>
          <a:bodyPr/>
          <a:lstStyle/>
          <a:p>
            <a:fld id="{35E2B26F-41B9-42B6-8A6D-08343153EA13}" type="slidenum">
              <a:rPr lang="en-US" smtClean="0"/>
              <a:t>43</a:t>
            </a:fld>
            <a:endParaRPr lang="en-US"/>
          </a:p>
        </p:txBody>
      </p:sp>
    </p:spTree>
    <p:extLst>
      <p:ext uri="{BB962C8B-B14F-4D97-AF65-F5344CB8AC3E}">
        <p14:creationId xmlns:p14="http://schemas.microsoft.com/office/powerpoint/2010/main" val="1767379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Adam L. Schiff, University of Washington Libraries</a:t>
            </a:r>
            <a:endParaRPr lang="en-US"/>
          </a:p>
        </p:txBody>
      </p:sp>
      <p:sp>
        <p:nvSpPr>
          <p:cNvPr id="9" name="Slide Number Placeholder 8"/>
          <p:cNvSpPr>
            <a:spLocks noGrp="1"/>
          </p:cNvSpPr>
          <p:nvPr>
            <p:ph type="sldNum" sz="quarter" idx="11"/>
          </p:nvPr>
        </p:nvSpPr>
        <p:spPr/>
        <p:txBody>
          <a:bodyPr/>
          <a:lstStyle/>
          <a:p>
            <a:fld id="{93AE828F-B8DA-461A-AE1B-69954E5886E2}" type="slidenum">
              <a:rPr lang="en-US" smtClean="0"/>
              <a:t>44</a:t>
            </a:fld>
            <a:endParaRPr lang="en-US"/>
          </a:p>
        </p:txBody>
      </p:sp>
      <p:sp>
        <p:nvSpPr>
          <p:cNvPr id="10" name="Header Placeholder 9"/>
          <p:cNvSpPr>
            <a:spLocks noGrp="1"/>
          </p:cNvSpPr>
          <p:nvPr>
            <p:ph type="hdr" sz="quarter" idx="12"/>
          </p:nvPr>
        </p:nvSpPr>
        <p:spPr/>
        <p:txBody>
          <a:bodyPr/>
          <a:lstStyle/>
          <a:p>
            <a:r>
              <a:rPr lang="en-US" smtClean="0"/>
              <a:t>Library of Congress Faceted Vocabularies - NYTSL Spring 2019 Program</a:t>
            </a:r>
            <a:endParaRPr lang="en-US" dirty="0"/>
          </a:p>
        </p:txBody>
      </p:sp>
      <p:sp>
        <p:nvSpPr>
          <p:cNvPr id="4" name="Date Placeholder 3"/>
          <p:cNvSpPr>
            <a:spLocks noGrp="1"/>
          </p:cNvSpPr>
          <p:nvPr>
            <p:ph type="dt" idx="13"/>
          </p:nvPr>
        </p:nvSpPr>
        <p:spPr/>
        <p:txBody>
          <a:bodyPr/>
          <a:lstStyle/>
          <a:p>
            <a:r>
              <a:rPr lang="en-US" smtClean="0"/>
              <a:t>May 14, 2019</a:t>
            </a:r>
            <a:endParaRPr lang="en-US" dirty="0"/>
          </a:p>
        </p:txBody>
      </p:sp>
    </p:spTree>
    <p:extLst>
      <p:ext uri="{BB962C8B-B14F-4D97-AF65-F5344CB8AC3E}">
        <p14:creationId xmlns:p14="http://schemas.microsoft.com/office/powerpoint/2010/main" val="303758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taken</a:t>
            </a:r>
            <a:r>
              <a:rPr lang="en-US" baseline="0" dirty="0" smtClean="0"/>
              <a:t> from </a:t>
            </a:r>
            <a:r>
              <a:rPr lang="en-US" sz="1200" i="1" kern="1200" dirty="0" smtClean="0">
                <a:solidFill>
                  <a:schemeClr val="tx1"/>
                </a:solidFill>
                <a:effectLst/>
                <a:latin typeface="+mn-lt"/>
                <a:ea typeface="+mn-ea"/>
                <a:cs typeface="+mn-cs"/>
              </a:rPr>
              <a:t>Introduction to Library of Congress Genre/Form Terms for Library and Archival Materials </a:t>
            </a:r>
            <a:r>
              <a:rPr lang="en-US" sz="1200" i="0" kern="1200" dirty="0" smtClean="0">
                <a:solidFill>
                  <a:schemeClr val="tx1"/>
                </a:solidFill>
                <a:effectLst/>
                <a:latin typeface="+mn-lt"/>
                <a:ea typeface="+mn-ea"/>
                <a:cs typeface="+mn-cs"/>
              </a:rPr>
              <a:t>-</a:t>
            </a:r>
            <a:r>
              <a:rPr lang="en-US" sz="1200" i="0" kern="1200" baseline="0" dirty="0" smtClean="0">
                <a:solidFill>
                  <a:schemeClr val="tx1"/>
                </a:solidFill>
                <a:effectLst/>
                <a:latin typeface="+mn-lt"/>
                <a:ea typeface="+mn-ea"/>
                <a:cs typeface="+mn-cs"/>
              </a:rPr>
              <a:t> https://www.loc.gov/aba/publications/FreeLCGFT/2019%20LCGFT%20intro.pdf</a:t>
            </a:r>
          </a:p>
          <a:p>
            <a:endParaRPr lang="en-US" sz="1200" i="0" kern="1200" baseline="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35E2B26F-41B9-42B6-8A6D-08343153EA13}" type="slidenum">
              <a:rPr lang="en-US" smtClean="0"/>
              <a:t>5</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221678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taken</a:t>
            </a:r>
            <a:r>
              <a:rPr lang="en-US" baseline="0" dirty="0" smtClean="0"/>
              <a:t> from </a:t>
            </a:r>
            <a:r>
              <a:rPr lang="en-US" sz="1200" i="1" kern="1200" dirty="0" smtClean="0">
                <a:solidFill>
                  <a:schemeClr val="tx1"/>
                </a:solidFill>
                <a:effectLst/>
                <a:latin typeface="+mn-lt"/>
                <a:ea typeface="+mn-ea"/>
                <a:cs typeface="+mn-cs"/>
              </a:rPr>
              <a:t>Introduction to Library of Congress Genre/Form Terms for Library and Archival Materials </a:t>
            </a:r>
            <a:r>
              <a:rPr lang="en-US" sz="1200" i="0" kern="1200" dirty="0" smtClean="0">
                <a:solidFill>
                  <a:schemeClr val="tx1"/>
                </a:solidFill>
                <a:effectLst/>
                <a:latin typeface="+mn-lt"/>
                <a:ea typeface="+mn-ea"/>
                <a:cs typeface="+mn-cs"/>
              </a:rPr>
              <a:t>-</a:t>
            </a:r>
            <a:r>
              <a:rPr lang="en-US" sz="1200" i="0" kern="1200" baseline="0" dirty="0" smtClean="0">
                <a:solidFill>
                  <a:schemeClr val="tx1"/>
                </a:solidFill>
                <a:effectLst/>
                <a:latin typeface="+mn-lt"/>
                <a:ea typeface="+mn-ea"/>
                <a:cs typeface="+mn-cs"/>
              </a:rPr>
              <a:t> https://www.loc.gov/aba/publications/FreeLCGFT/2019%20LCGFT%20intro.pdf</a:t>
            </a:r>
          </a:p>
          <a:p>
            <a:endParaRPr lang="en-US" sz="1200" i="0" kern="1200" baseline="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35E2B26F-41B9-42B6-8A6D-08343153EA13}" type="slidenum">
              <a:rPr lang="en-US" smtClean="0"/>
              <a:t>6</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75726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Image</a:t>
            </a:r>
            <a:r>
              <a:rPr lang="en-US" i="1" baseline="0" dirty="0" smtClean="0"/>
              <a:t> Credit:</a:t>
            </a:r>
            <a:r>
              <a:rPr lang="en-US" i="0" baseline="0" dirty="0" smtClean="0"/>
              <a:t> </a:t>
            </a:r>
            <a:r>
              <a:rPr lang="en-US" b="1" dirty="0" smtClean="0"/>
              <a:t>Emoji, Megaphone, Loudspeaker, Technology PNG image with transparent background</a:t>
            </a:r>
            <a:r>
              <a:rPr lang="en-US" b="0" dirty="0" smtClean="0"/>
              <a:t>, from kisspng.com</a:t>
            </a:r>
            <a:endParaRPr lang="en-US" b="1" dirty="0" smtClean="0"/>
          </a:p>
          <a:p>
            <a:endParaRPr lang="en-US" i="1" dirty="0"/>
          </a:p>
        </p:txBody>
      </p:sp>
      <p:sp>
        <p:nvSpPr>
          <p:cNvPr id="4" name="Slide Number Placeholder 3"/>
          <p:cNvSpPr>
            <a:spLocks noGrp="1"/>
          </p:cNvSpPr>
          <p:nvPr>
            <p:ph type="sldNum" sz="quarter" idx="10"/>
          </p:nvPr>
        </p:nvSpPr>
        <p:spPr/>
        <p:txBody>
          <a:bodyPr/>
          <a:lstStyle/>
          <a:p>
            <a:fld id="{35E2B26F-41B9-42B6-8A6D-08343153EA13}" type="slidenum">
              <a:rPr lang="en-US" smtClean="0"/>
              <a:t>7</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215674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sz="1200" i="0" kern="1200" baseline="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35E2B26F-41B9-42B6-8A6D-08343153EA13}" type="slidenum">
              <a:rPr lang="en-US" smtClean="0"/>
              <a:t>8</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228561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sz="1200" i="0" kern="1200" baseline="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35E2B26F-41B9-42B6-8A6D-08343153EA13}" type="slidenum">
              <a:rPr lang="en-US" smtClean="0"/>
              <a:t>9</a:t>
            </a:fld>
            <a:endParaRPr lang="en-US"/>
          </a:p>
        </p:txBody>
      </p:sp>
      <p:sp>
        <p:nvSpPr>
          <p:cNvPr id="5" name="Date Placeholder 4"/>
          <p:cNvSpPr>
            <a:spLocks noGrp="1"/>
          </p:cNvSpPr>
          <p:nvPr>
            <p:ph type="dt" idx="11"/>
          </p:nvPr>
        </p:nvSpPr>
        <p:spPr/>
        <p:txBody>
          <a:bodyPr/>
          <a:lstStyle/>
          <a:p>
            <a:r>
              <a:rPr lang="en-US" smtClean="0"/>
              <a:t>May 14, 2019</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Header Placeholder 6"/>
          <p:cNvSpPr>
            <a:spLocks noGrp="1"/>
          </p:cNvSpPr>
          <p:nvPr>
            <p:ph type="hdr" sz="quarter" idx="13"/>
          </p:nvPr>
        </p:nvSpPr>
        <p:spPr/>
        <p:txBody>
          <a:bodyPr/>
          <a:lstStyle/>
          <a:p>
            <a:r>
              <a:rPr lang="en-US" smtClean="0"/>
              <a:t>Library of Congress Faceted Vocabularies - NYTSL Spring 2019 Program</a:t>
            </a:r>
            <a:endParaRPr lang="en-US"/>
          </a:p>
        </p:txBody>
      </p:sp>
    </p:spTree>
    <p:extLst>
      <p:ext uri="{BB962C8B-B14F-4D97-AF65-F5344CB8AC3E}">
        <p14:creationId xmlns:p14="http://schemas.microsoft.com/office/powerpoint/2010/main" val="159650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9D72DD-0E06-4D57-96B9-F9E38D688950}" type="datetime1">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23A1F-FF2F-4BFF-9EEC-548F1397DEF9}" type="slidenum">
              <a:rPr lang="en-US" smtClean="0"/>
              <a:t>‹#›</a:t>
            </a:fld>
            <a:endParaRPr lang="en-US"/>
          </a:p>
        </p:txBody>
      </p:sp>
    </p:spTree>
    <p:extLst>
      <p:ext uri="{BB962C8B-B14F-4D97-AF65-F5344CB8AC3E}">
        <p14:creationId xmlns:p14="http://schemas.microsoft.com/office/powerpoint/2010/main" val="334881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6A883-D256-4321-8C28-A6F0B7E2DB76}" type="datetime1">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23A1F-FF2F-4BFF-9EEC-548F1397DEF9}" type="slidenum">
              <a:rPr lang="en-US" smtClean="0"/>
              <a:t>‹#›</a:t>
            </a:fld>
            <a:endParaRPr lang="en-US"/>
          </a:p>
        </p:txBody>
      </p:sp>
    </p:spTree>
    <p:extLst>
      <p:ext uri="{BB962C8B-B14F-4D97-AF65-F5344CB8AC3E}">
        <p14:creationId xmlns:p14="http://schemas.microsoft.com/office/powerpoint/2010/main" val="362270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924690-7A43-47A3-BC6A-4B498EDA567F}" type="datetime1">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23A1F-FF2F-4BFF-9EEC-548F1397DEF9}" type="slidenum">
              <a:rPr lang="en-US" smtClean="0"/>
              <a:t>‹#›</a:t>
            </a:fld>
            <a:endParaRPr lang="en-US"/>
          </a:p>
        </p:txBody>
      </p:sp>
    </p:spTree>
    <p:extLst>
      <p:ext uri="{BB962C8B-B14F-4D97-AF65-F5344CB8AC3E}">
        <p14:creationId xmlns:p14="http://schemas.microsoft.com/office/powerpoint/2010/main" val="207699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C9075-5EF3-426E-97DF-ED9206174C3A}" type="datetime1">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23A1F-FF2F-4BFF-9EEC-548F1397DEF9}" type="slidenum">
              <a:rPr lang="en-US" smtClean="0"/>
              <a:t>‹#›</a:t>
            </a:fld>
            <a:endParaRPr lang="en-US"/>
          </a:p>
        </p:txBody>
      </p:sp>
    </p:spTree>
    <p:extLst>
      <p:ext uri="{BB962C8B-B14F-4D97-AF65-F5344CB8AC3E}">
        <p14:creationId xmlns:p14="http://schemas.microsoft.com/office/powerpoint/2010/main" val="129754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2288F-421F-4C87-A880-02146BD6B41E}" type="datetime1">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23A1F-FF2F-4BFF-9EEC-548F1397DEF9}" type="slidenum">
              <a:rPr lang="en-US" smtClean="0"/>
              <a:t>‹#›</a:t>
            </a:fld>
            <a:endParaRPr lang="en-US"/>
          </a:p>
        </p:txBody>
      </p:sp>
    </p:spTree>
    <p:extLst>
      <p:ext uri="{BB962C8B-B14F-4D97-AF65-F5344CB8AC3E}">
        <p14:creationId xmlns:p14="http://schemas.microsoft.com/office/powerpoint/2010/main" val="33437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7FC73-CC35-48BA-91F9-3909B58740F4}" type="datetime1">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23A1F-FF2F-4BFF-9EEC-548F1397DEF9}" type="slidenum">
              <a:rPr lang="en-US" smtClean="0"/>
              <a:t>‹#›</a:t>
            </a:fld>
            <a:endParaRPr lang="en-US"/>
          </a:p>
        </p:txBody>
      </p:sp>
    </p:spTree>
    <p:extLst>
      <p:ext uri="{BB962C8B-B14F-4D97-AF65-F5344CB8AC3E}">
        <p14:creationId xmlns:p14="http://schemas.microsoft.com/office/powerpoint/2010/main" val="279557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C2380-701E-4C2D-8415-95F4E35AC317}" type="datetime1">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23A1F-FF2F-4BFF-9EEC-548F1397DEF9}" type="slidenum">
              <a:rPr lang="en-US" smtClean="0"/>
              <a:t>‹#›</a:t>
            </a:fld>
            <a:endParaRPr lang="en-US"/>
          </a:p>
        </p:txBody>
      </p:sp>
    </p:spTree>
    <p:extLst>
      <p:ext uri="{BB962C8B-B14F-4D97-AF65-F5344CB8AC3E}">
        <p14:creationId xmlns:p14="http://schemas.microsoft.com/office/powerpoint/2010/main" val="310592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195DD-24EB-4E29-8EDE-F3E6264C2A49}" type="datetime1">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423A1F-FF2F-4BFF-9EEC-548F1397DEF9}" type="slidenum">
              <a:rPr lang="en-US" smtClean="0"/>
              <a:t>‹#›</a:t>
            </a:fld>
            <a:endParaRPr lang="en-US"/>
          </a:p>
        </p:txBody>
      </p:sp>
    </p:spTree>
    <p:extLst>
      <p:ext uri="{BB962C8B-B14F-4D97-AF65-F5344CB8AC3E}">
        <p14:creationId xmlns:p14="http://schemas.microsoft.com/office/powerpoint/2010/main" val="296493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D5EE8-5124-4669-B3B3-EE2CB9E7127B}" type="datetime1">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423A1F-FF2F-4BFF-9EEC-548F1397DEF9}" type="slidenum">
              <a:rPr lang="en-US" smtClean="0"/>
              <a:t>‹#›</a:t>
            </a:fld>
            <a:endParaRPr lang="en-US"/>
          </a:p>
        </p:txBody>
      </p:sp>
    </p:spTree>
    <p:extLst>
      <p:ext uri="{BB962C8B-B14F-4D97-AF65-F5344CB8AC3E}">
        <p14:creationId xmlns:p14="http://schemas.microsoft.com/office/powerpoint/2010/main" val="368300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7DECE-CED9-4903-87C8-71F8E093CB64}" type="datetime1">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23A1F-FF2F-4BFF-9EEC-548F1397DEF9}" type="slidenum">
              <a:rPr lang="en-US" smtClean="0"/>
              <a:t>‹#›</a:t>
            </a:fld>
            <a:endParaRPr lang="en-US"/>
          </a:p>
        </p:txBody>
      </p:sp>
    </p:spTree>
    <p:extLst>
      <p:ext uri="{BB962C8B-B14F-4D97-AF65-F5344CB8AC3E}">
        <p14:creationId xmlns:p14="http://schemas.microsoft.com/office/powerpoint/2010/main" val="388560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7473E-5F8B-48E1-B26D-9E370C853BF6}" type="datetime1">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23A1F-FF2F-4BFF-9EEC-548F1397DEF9}" type="slidenum">
              <a:rPr lang="en-US" smtClean="0"/>
              <a:t>‹#›</a:t>
            </a:fld>
            <a:endParaRPr lang="en-US"/>
          </a:p>
        </p:txBody>
      </p:sp>
    </p:spTree>
    <p:extLst>
      <p:ext uri="{BB962C8B-B14F-4D97-AF65-F5344CB8AC3E}">
        <p14:creationId xmlns:p14="http://schemas.microsoft.com/office/powerpoint/2010/main" val="334389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3C682-C147-41F6-B4A3-55A38DA801C4}" type="datetime1">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23A1F-FF2F-4BFF-9EEC-548F1397DEF9}" type="slidenum">
              <a:rPr lang="en-US" smtClean="0"/>
              <a:t>‹#›</a:t>
            </a:fld>
            <a:endParaRPr lang="en-US"/>
          </a:p>
        </p:txBody>
      </p:sp>
    </p:spTree>
    <p:extLst>
      <p:ext uri="{BB962C8B-B14F-4D97-AF65-F5344CB8AC3E}">
        <p14:creationId xmlns:p14="http://schemas.microsoft.com/office/powerpoint/2010/main" val="99015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classificationweb.net/approved-subjects/1513.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lassificationweb.net/approved-subjects/1515.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lassificationweb.net/approved-subjects/1605.html" TargetMode="External"/><Relationship Id="rId4" Type="http://schemas.openxmlformats.org/officeDocument/2006/relationships/hyperlink" Target="https://classificationweb.net/approved-subjects/1516.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inyurl.com/y2pg6sy3"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5461" y="0"/>
            <a:ext cx="10059322" cy="2909733"/>
          </a:xfrm>
        </p:spPr>
        <p:txBody>
          <a:bodyPr>
            <a:normAutofit fontScale="90000"/>
          </a:bodyPr>
          <a:lstStyle/>
          <a:p>
            <a:r>
              <a:rPr lang="en-US" sz="4400" b="1" dirty="0" smtClean="0"/>
              <a:t>Library of Congress Faceted Vocabularies and the Contributions of the SAC Subcommittee on Genre/Form Implementation</a:t>
            </a:r>
            <a:r>
              <a:rPr lang="en-US" b="1" dirty="0"/>
              <a:t/>
            </a:r>
            <a:br>
              <a:rPr lang="en-US" b="1" dirty="0"/>
            </a:br>
            <a:endParaRPr lang="en-US" dirty="0"/>
          </a:p>
        </p:txBody>
      </p:sp>
      <p:sp>
        <p:nvSpPr>
          <p:cNvPr id="3" name="Subtitle 2"/>
          <p:cNvSpPr>
            <a:spLocks noGrp="1"/>
          </p:cNvSpPr>
          <p:nvPr>
            <p:ph type="subTitle" idx="1"/>
          </p:nvPr>
        </p:nvSpPr>
        <p:spPr>
          <a:xfrm>
            <a:off x="1434791" y="2665140"/>
            <a:ext cx="9144000" cy="3914079"/>
          </a:xfrm>
        </p:spPr>
        <p:txBody>
          <a:bodyPr>
            <a:normAutofit lnSpcReduction="10000"/>
          </a:bodyPr>
          <a:lstStyle/>
          <a:p>
            <a:r>
              <a:rPr lang="en-US" sz="3200" dirty="0" smtClean="0">
                <a:solidFill>
                  <a:srgbClr val="002060"/>
                </a:solidFill>
              </a:rPr>
              <a:t>Adam L. Schiff</a:t>
            </a:r>
          </a:p>
          <a:p>
            <a:r>
              <a:rPr lang="en-US" sz="3200" dirty="0" smtClean="0">
                <a:solidFill>
                  <a:srgbClr val="002060"/>
                </a:solidFill>
              </a:rPr>
              <a:t>Principal Cataloger, University of Washington Libraries</a:t>
            </a:r>
          </a:p>
          <a:p>
            <a:r>
              <a:rPr lang="en-US" sz="3200" dirty="0" smtClean="0">
                <a:solidFill>
                  <a:srgbClr val="002060"/>
                </a:solidFill>
              </a:rPr>
              <a:t>aschiff@uw.edu</a:t>
            </a:r>
          </a:p>
          <a:p>
            <a:r>
              <a:rPr lang="en-US" sz="3200" dirty="0">
                <a:solidFill>
                  <a:srgbClr val="002060"/>
                </a:solidFill>
              </a:rPr>
              <a:t>http://faculty.washington.edu/aschiff/</a:t>
            </a:r>
            <a:endParaRPr lang="en-US" sz="3200" dirty="0" smtClean="0">
              <a:solidFill>
                <a:srgbClr val="002060"/>
              </a:solidFill>
            </a:endParaRPr>
          </a:p>
          <a:p>
            <a:endParaRPr lang="en-US" sz="2600" dirty="0" smtClean="0"/>
          </a:p>
          <a:p>
            <a:r>
              <a:rPr lang="en-US" sz="2600" b="1" dirty="0" smtClean="0"/>
              <a:t>NYTSL</a:t>
            </a:r>
            <a:r>
              <a:rPr lang="en-US" sz="2600" dirty="0" smtClean="0"/>
              <a:t> </a:t>
            </a:r>
            <a:r>
              <a:rPr lang="en-US" sz="2800" b="1" dirty="0"/>
              <a:t>Spring 2019 </a:t>
            </a:r>
            <a:r>
              <a:rPr lang="en-US" sz="2800" b="1" dirty="0" smtClean="0"/>
              <a:t>Program</a:t>
            </a:r>
            <a:endParaRPr lang="en-US" sz="2600" dirty="0" smtClean="0"/>
          </a:p>
          <a:p>
            <a:r>
              <a:rPr lang="en-US" sz="2600" dirty="0" smtClean="0"/>
              <a:t>Stephen A. Schwarzman Building, New York Public Library</a:t>
            </a:r>
          </a:p>
          <a:p>
            <a:r>
              <a:rPr lang="en-US" sz="2600" dirty="0" smtClean="0"/>
              <a:t>May 14, 2019</a:t>
            </a:r>
            <a:endParaRPr lang="en-US" sz="2600" dirty="0"/>
          </a:p>
        </p:txBody>
      </p:sp>
    </p:spTree>
    <p:extLst>
      <p:ext uri="{BB962C8B-B14F-4D97-AF65-F5344CB8AC3E}">
        <p14:creationId xmlns:p14="http://schemas.microsoft.com/office/powerpoint/2010/main" val="499713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371"/>
            <a:ext cx="10515600" cy="1325563"/>
          </a:xfrm>
        </p:spPr>
        <p:txBody>
          <a:bodyPr/>
          <a:lstStyle/>
          <a:p>
            <a:r>
              <a:rPr lang="en-US" dirty="0"/>
              <a:t>185/155 Working Group</a:t>
            </a:r>
          </a:p>
        </p:txBody>
      </p:sp>
      <p:sp>
        <p:nvSpPr>
          <p:cNvPr id="3" name="Content Placeholder 2"/>
          <p:cNvSpPr>
            <a:spLocks noGrp="1"/>
          </p:cNvSpPr>
          <p:nvPr>
            <p:ph idx="1"/>
          </p:nvPr>
        </p:nvSpPr>
        <p:spPr>
          <a:xfrm>
            <a:off x="838200" y="1420723"/>
            <a:ext cx="10683240" cy="5363031"/>
          </a:xfrm>
        </p:spPr>
        <p:txBody>
          <a:bodyPr>
            <a:normAutofit/>
          </a:bodyPr>
          <a:lstStyle/>
          <a:p>
            <a:r>
              <a:rPr lang="en-US" dirty="0"/>
              <a:t>Goal: to get a group of general, non-disciplinary terms into LCGFT</a:t>
            </a:r>
          </a:p>
          <a:p>
            <a:r>
              <a:rPr lang="en-US" dirty="0" smtClean="0"/>
              <a:t>In 2011 reviewed </a:t>
            </a:r>
            <a:r>
              <a:rPr lang="en-US" dirty="0"/>
              <a:t>the 255 </a:t>
            </a:r>
            <a:r>
              <a:rPr lang="en-US" i="1" dirty="0"/>
              <a:t>Library of Congress Subject Headings</a:t>
            </a:r>
            <a:r>
              <a:rPr lang="en-US" dirty="0"/>
              <a:t> (</a:t>
            </a:r>
            <a:r>
              <a:rPr lang="en-US" i="1" dirty="0"/>
              <a:t>LCSH</a:t>
            </a:r>
            <a:r>
              <a:rPr lang="en-US" dirty="0"/>
              <a:t>) free-floating form subdivisions and recommended that 127 of them be included in the genre/form thesaurus</a:t>
            </a:r>
            <a:endParaRPr lang="en-US" dirty="0" smtClean="0"/>
          </a:p>
          <a:p>
            <a:r>
              <a:rPr lang="en-US" dirty="0" smtClean="0"/>
              <a:t>LC initially agreed that 75 of them should be considered for general terms project and formally asked SGFI to undertake a project with them in 2012</a:t>
            </a:r>
          </a:p>
        </p:txBody>
      </p:sp>
      <p:sp>
        <p:nvSpPr>
          <p:cNvPr id="4" name="Slide Number Placeholder 3"/>
          <p:cNvSpPr>
            <a:spLocks noGrp="1"/>
          </p:cNvSpPr>
          <p:nvPr>
            <p:ph type="sldNum" sz="quarter" idx="12"/>
          </p:nvPr>
        </p:nvSpPr>
        <p:spPr/>
        <p:txBody>
          <a:bodyPr/>
          <a:lstStyle/>
          <a:p>
            <a:fld id="{EA423A1F-FF2F-4BFF-9EEC-548F1397DEF9}" type="slidenum">
              <a:rPr lang="en-US" smtClean="0"/>
              <a:t>10</a:t>
            </a:fld>
            <a:endParaRPr lang="en-US"/>
          </a:p>
        </p:txBody>
      </p:sp>
    </p:spTree>
    <p:extLst>
      <p:ext uri="{BB962C8B-B14F-4D97-AF65-F5344CB8AC3E}">
        <p14:creationId xmlns:p14="http://schemas.microsoft.com/office/powerpoint/2010/main" val="750038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42499" y="0"/>
            <a:ext cx="8507002" cy="6858000"/>
          </a:xfrm>
          <a:prstGeom prst="rect">
            <a:avLst/>
          </a:prstGeom>
        </p:spPr>
      </p:pic>
      <p:sp>
        <p:nvSpPr>
          <p:cNvPr id="3" name="Slide Number Placeholder 2"/>
          <p:cNvSpPr>
            <a:spLocks noGrp="1"/>
          </p:cNvSpPr>
          <p:nvPr>
            <p:ph type="sldNum" sz="quarter" idx="12"/>
          </p:nvPr>
        </p:nvSpPr>
        <p:spPr/>
        <p:txBody>
          <a:bodyPr/>
          <a:lstStyle/>
          <a:p>
            <a:fld id="{EA423A1F-FF2F-4BFF-9EEC-548F1397DEF9}" type="slidenum">
              <a:rPr lang="en-US" smtClean="0"/>
              <a:t>11</a:t>
            </a:fld>
            <a:endParaRPr lang="en-US"/>
          </a:p>
        </p:txBody>
      </p:sp>
    </p:spTree>
    <p:extLst>
      <p:ext uri="{BB962C8B-B14F-4D97-AF65-F5344CB8AC3E}">
        <p14:creationId xmlns:p14="http://schemas.microsoft.com/office/powerpoint/2010/main" val="75575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371"/>
            <a:ext cx="10515600" cy="826609"/>
          </a:xfrm>
        </p:spPr>
        <p:txBody>
          <a:bodyPr/>
          <a:lstStyle/>
          <a:p>
            <a:r>
              <a:rPr lang="en-US" dirty="0" smtClean="0"/>
              <a:t>General Terms Working Group</a:t>
            </a:r>
            <a:endParaRPr lang="en-US" dirty="0"/>
          </a:p>
        </p:txBody>
      </p:sp>
      <p:sp>
        <p:nvSpPr>
          <p:cNvPr id="3" name="Content Placeholder 2"/>
          <p:cNvSpPr>
            <a:spLocks noGrp="1"/>
          </p:cNvSpPr>
          <p:nvPr>
            <p:ph idx="1"/>
          </p:nvPr>
        </p:nvSpPr>
        <p:spPr>
          <a:xfrm>
            <a:off x="838200" y="1266093"/>
            <a:ext cx="10683240" cy="5466303"/>
          </a:xfrm>
        </p:spPr>
        <p:txBody>
          <a:bodyPr>
            <a:normAutofit lnSpcReduction="10000"/>
          </a:bodyPr>
          <a:lstStyle/>
          <a:p>
            <a:r>
              <a:rPr lang="en-US" dirty="0" smtClean="0"/>
              <a:t>Successor to </a:t>
            </a:r>
            <a:r>
              <a:rPr lang="en-US" dirty="0"/>
              <a:t>185/155 Working Group </a:t>
            </a:r>
            <a:r>
              <a:rPr lang="en-US" dirty="0" smtClean="0"/>
              <a:t>formed to formulate the initial group of general terms</a:t>
            </a:r>
          </a:p>
          <a:p>
            <a:r>
              <a:rPr lang="en-US" dirty="0" smtClean="0"/>
              <a:t>Also looked at non-free-floating form subdivisions and at other thesauri to identify additional potential general terms</a:t>
            </a:r>
          </a:p>
          <a:p>
            <a:r>
              <a:rPr lang="en-US" dirty="0" smtClean="0"/>
              <a:t>Developed </a:t>
            </a:r>
            <a:r>
              <a:rPr lang="en-US" dirty="0"/>
              <a:t>10 “top” terms: </a:t>
            </a:r>
            <a:r>
              <a:rPr lang="en-US" b="1" dirty="0"/>
              <a:t>Commemorative works</a:t>
            </a:r>
            <a:r>
              <a:rPr lang="en-US" dirty="0"/>
              <a:t>;</a:t>
            </a:r>
            <a:r>
              <a:rPr lang="en-US" b="1" dirty="0"/>
              <a:t> Creative nonfiction</a:t>
            </a:r>
            <a:r>
              <a:rPr lang="en-US" dirty="0"/>
              <a:t>;</a:t>
            </a:r>
            <a:r>
              <a:rPr lang="en-US" b="1" dirty="0"/>
              <a:t> Derivative works</a:t>
            </a:r>
            <a:r>
              <a:rPr lang="en-US" dirty="0"/>
              <a:t>;</a:t>
            </a:r>
            <a:r>
              <a:rPr lang="en-US" b="1" dirty="0"/>
              <a:t> Discursive works</a:t>
            </a:r>
            <a:r>
              <a:rPr lang="en-US" dirty="0"/>
              <a:t>;</a:t>
            </a:r>
            <a:r>
              <a:rPr lang="en-US" b="1" dirty="0"/>
              <a:t> Ephemera</a:t>
            </a:r>
            <a:r>
              <a:rPr lang="en-US" dirty="0"/>
              <a:t>;</a:t>
            </a:r>
            <a:r>
              <a:rPr lang="en-US" b="1" dirty="0"/>
              <a:t> Illustrated works</a:t>
            </a:r>
            <a:r>
              <a:rPr lang="en-US" dirty="0"/>
              <a:t>;</a:t>
            </a:r>
            <a:r>
              <a:rPr lang="en-US" b="1" dirty="0"/>
              <a:t> Informational works</a:t>
            </a:r>
            <a:r>
              <a:rPr lang="en-US" dirty="0"/>
              <a:t>;</a:t>
            </a:r>
            <a:r>
              <a:rPr lang="en-US" b="1" dirty="0"/>
              <a:t> Instructional and educational works</a:t>
            </a:r>
            <a:r>
              <a:rPr lang="en-US" dirty="0"/>
              <a:t>;</a:t>
            </a:r>
            <a:r>
              <a:rPr lang="en-US" b="1" dirty="0"/>
              <a:t> Recreational works</a:t>
            </a:r>
            <a:r>
              <a:rPr lang="en-US" dirty="0"/>
              <a:t>;</a:t>
            </a:r>
            <a:r>
              <a:rPr lang="en-US" b="1" dirty="0"/>
              <a:t> Tactile </a:t>
            </a:r>
            <a:r>
              <a:rPr lang="en-US" b="1" dirty="0" smtClean="0"/>
              <a:t>works</a:t>
            </a:r>
            <a:endParaRPr lang="en-US" b="1" dirty="0" smtClean="0">
              <a:solidFill>
                <a:schemeClr val="accent1">
                  <a:lumMod val="75000"/>
                </a:schemeClr>
              </a:solidFill>
            </a:endParaRPr>
          </a:p>
          <a:p>
            <a:r>
              <a:rPr lang="en-US" dirty="0"/>
              <a:t>Negotiated </a:t>
            </a:r>
            <a:r>
              <a:rPr lang="en-US" dirty="0" smtClean="0"/>
              <a:t>with </a:t>
            </a:r>
            <a:r>
              <a:rPr lang="en-US" dirty="0"/>
              <a:t>LC until a final group of terms was included on Tentative Monthly List 13 (January 2015); approved Monthly List of about 190 terms is available at </a:t>
            </a:r>
            <a:r>
              <a:rPr lang="en-US" dirty="0">
                <a:hlinkClick r:id="rId3"/>
              </a:rPr>
              <a:t>http://classificationweb.net/approved-subjects/1513.html</a:t>
            </a:r>
            <a:endParaRPr lang="en-US" dirty="0"/>
          </a:p>
          <a:p>
            <a:r>
              <a:rPr lang="en-US" dirty="0" smtClean="0"/>
              <a:t>040 $a has MARC code for ALCTS Subject Analysis Committee: </a:t>
            </a:r>
            <a:r>
              <a:rPr lang="en-US" dirty="0" err="1" smtClean="0"/>
              <a:t>IlChALCS</a:t>
            </a:r>
            <a:endParaRPr lang="en-US" dirty="0" smtClean="0"/>
          </a:p>
        </p:txBody>
      </p:sp>
      <p:sp>
        <p:nvSpPr>
          <p:cNvPr id="4" name="Slide Number Placeholder 3"/>
          <p:cNvSpPr>
            <a:spLocks noGrp="1"/>
          </p:cNvSpPr>
          <p:nvPr>
            <p:ph type="sldNum" sz="quarter" idx="12"/>
          </p:nvPr>
        </p:nvSpPr>
        <p:spPr/>
        <p:txBody>
          <a:bodyPr/>
          <a:lstStyle/>
          <a:p>
            <a:fld id="{EA423A1F-FF2F-4BFF-9EEC-548F1397DEF9}" type="slidenum">
              <a:rPr lang="en-US" smtClean="0"/>
              <a:t>12</a:t>
            </a:fld>
            <a:endParaRPr lang="en-US"/>
          </a:p>
        </p:txBody>
      </p:sp>
    </p:spTree>
    <p:extLst>
      <p:ext uri="{BB962C8B-B14F-4D97-AF65-F5344CB8AC3E}">
        <p14:creationId xmlns:p14="http://schemas.microsoft.com/office/powerpoint/2010/main" val="1364909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17846" y="0"/>
            <a:ext cx="8556308" cy="6858000"/>
          </a:xfrm>
          <a:prstGeom prst="rect">
            <a:avLst/>
          </a:prstGeom>
        </p:spPr>
      </p:pic>
      <p:sp>
        <p:nvSpPr>
          <p:cNvPr id="2" name="Slide Number Placeholder 1"/>
          <p:cNvSpPr>
            <a:spLocks noGrp="1"/>
          </p:cNvSpPr>
          <p:nvPr>
            <p:ph type="sldNum" sz="quarter" idx="12"/>
          </p:nvPr>
        </p:nvSpPr>
        <p:spPr/>
        <p:txBody>
          <a:bodyPr/>
          <a:lstStyle/>
          <a:p>
            <a:fld id="{EA423A1F-FF2F-4BFF-9EEC-548F1397DEF9}" type="slidenum">
              <a:rPr lang="en-US" smtClean="0"/>
              <a:t>13</a:t>
            </a:fld>
            <a:endParaRPr lang="en-US"/>
          </a:p>
        </p:txBody>
      </p:sp>
    </p:spTree>
    <p:extLst>
      <p:ext uri="{BB962C8B-B14F-4D97-AF65-F5344CB8AC3E}">
        <p14:creationId xmlns:p14="http://schemas.microsoft.com/office/powerpoint/2010/main" val="2002364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54" y="0"/>
            <a:ext cx="12156692" cy="6858000"/>
          </a:xfrm>
          <a:prstGeom prst="rect">
            <a:avLst/>
          </a:prstGeom>
        </p:spPr>
      </p:pic>
      <p:sp>
        <p:nvSpPr>
          <p:cNvPr id="3" name="Oval 2"/>
          <p:cNvSpPr/>
          <p:nvPr/>
        </p:nvSpPr>
        <p:spPr>
          <a:xfrm>
            <a:off x="1182757" y="2733261"/>
            <a:ext cx="894521" cy="387626"/>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A423A1F-FF2F-4BFF-9EEC-548F1397DEF9}" type="slidenum">
              <a:rPr lang="en-US" smtClean="0"/>
              <a:t>14</a:t>
            </a:fld>
            <a:endParaRPr lang="en-US"/>
          </a:p>
        </p:txBody>
      </p:sp>
    </p:spTree>
    <p:extLst>
      <p:ext uri="{BB962C8B-B14F-4D97-AF65-F5344CB8AC3E}">
        <p14:creationId xmlns:p14="http://schemas.microsoft.com/office/powerpoint/2010/main" val="2611035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6739" y="93345"/>
            <a:ext cx="6012180" cy="6621780"/>
          </a:xfrm>
          <a:prstGeom prst="rect">
            <a:avLst/>
          </a:prstGeom>
        </p:spPr>
      </p:pic>
      <p:pic>
        <p:nvPicPr>
          <p:cNvPr id="4" name="Picture 3"/>
          <p:cNvPicPr>
            <a:picLocks noChangeAspect="1"/>
          </p:cNvPicPr>
          <p:nvPr/>
        </p:nvPicPr>
        <p:blipFill>
          <a:blip r:embed="rId4"/>
          <a:stretch>
            <a:fillRect/>
          </a:stretch>
        </p:blipFill>
        <p:spPr>
          <a:xfrm>
            <a:off x="7254914" y="478059"/>
            <a:ext cx="3491103" cy="1180814"/>
          </a:xfrm>
          <a:prstGeom prst="rect">
            <a:avLst/>
          </a:prstGeom>
        </p:spPr>
      </p:pic>
      <p:pic>
        <p:nvPicPr>
          <p:cNvPr id="5" name="Picture 4"/>
          <p:cNvPicPr>
            <a:picLocks noChangeAspect="1"/>
          </p:cNvPicPr>
          <p:nvPr/>
        </p:nvPicPr>
        <p:blipFill>
          <a:blip r:embed="rId5"/>
          <a:stretch>
            <a:fillRect/>
          </a:stretch>
        </p:blipFill>
        <p:spPr>
          <a:xfrm>
            <a:off x="7100895" y="1474850"/>
            <a:ext cx="3645122" cy="5251323"/>
          </a:xfrm>
          <a:prstGeom prst="rect">
            <a:avLst/>
          </a:prstGeom>
        </p:spPr>
      </p:pic>
      <p:sp>
        <p:nvSpPr>
          <p:cNvPr id="3" name="Slide Number Placeholder 2"/>
          <p:cNvSpPr>
            <a:spLocks noGrp="1"/>
          </p:cNvSpPr>
          <p:nvPr>
            <p:ph type="sldNum" sz="quarter" idx="12"/>
          </p:nvPr>
        </p:nvSpPr>
        <p:spPr/>
        <p:txBody>
          <a:bodyPr/>
          <a:lstStyle/>
          <a:p>
            <a:fld id="{EA423A1F-FF2F-4BFF-9EEC-548F1397DEF9}" type="slidenum">
              <a:rPr lang="en-US" smtClean="0"/>
              <a:t>15</a:t>
            </a:fld>
            <a:endParaRPr lang="en-US"/>
          </a:p>
        </p:txBody>
      </p:sp>
    </p:spTree>
    <p:extLst>
      <p:ext uri="{BB962C8B-B14F-4D97-AF65-F5344CB8AC3E}">
        <p14:creationId xmlns:p14="http://schemas.microsoft.com/office/powerpoint/2010/main" val="294189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372"/>
            <a:ext cx="10515600" cy="685932"/>
          </a:xfrm>
        </p:spPr>
        <p:txBody>
          <a:bodyPr>
            <a:normAutofit fontScale="90000"/>
          </a:bodyPr>
          <a:lstStyle/>
          <a:p>
            <a:r>
              <a:rPr lang="en-US" dirty="0" smtClean="0"/>
              <a:t>Literature Terms Working Group</a:t>
            </a:r>
            <a:endParaRPr lang="en-US" dirty="0"/>
          </a:p>
        </p:txBody>
      </p:sp>
      <p:sp>
        <p:nvSpPr>
          <p:cNvPr id="3" name="Content Placeholder 2"/>
          <p:cNvSpPr>
            <a:spLocks noGrp="1"/>
          </p:cNvSpPr>
          <p:nvPr>
            <p:ph idx="1"/>
          </p:nvPr>
        </p:nvSpPr>
        <p:spPr>
          <a:xfrm>
            <a:off x="838200" y="1346478"/>
            <a:ext cx="10837986" cy="4903596"/>
          </a:xfrm>
        </p:spPr>
        <p:txBody>
          <a:bodyPr>
            <a:normAutofit/>
          </a:bodyPr>
          <a:lstStyle/>
          <a:p>
            <a:pPr>
              <a:lnSpc>
                <a:spcPct val="120000"/>
              </a:lnSpc>
              <a:spcBef>
                <a:spcPts val="0"/>
              </a:spcBef>
              <a:spcAft>
                <a:spcPts val="600"/>
              </a:spcAft>
            </a:pPr>
            <a:r>
              <a:rPr lang="en-US" dirty="0" smtClean="0"/>
              <a:t>Goal: to get an initial group of terms for literature into LCGFT that can be used for </a:t>
            </a:r>
            <a:r>
              <a:rPr lang="en-US" i="1" dirty="0" smtClean="0"/>
              <a:t>both</a:t>
            </a:r>
            <a:r>
              <a:rPr lang="en-US" dirty="0" smtClean="0"/>
              <a:t> individual works and compilations</a:t>
            </a:r>
          </a:p>
          <a:p>
            <a:pPr>
              <a:lnSpc>
                <a:spcPct val="120000"/>
              </a:lnSpc>
              <a:spcBef>
                <a:spcPts val="0"/>
              </a:spcBef>
              <a:spcAft>
                <a:spcPts val="600"/>
              </a:spcAft>
            </a:pPr>
            <a:r>
              <a:rPr lang="en-US" dirty="0" smtClean="0"/>
              <a:t>PSD generated an initial list of potential terms from LCSH</a:t>
            </a:r>
          </a:p>
          <a:p>
            <a:pPr>
              <a:lnSpc>
                <a:spcPct val="120000"/>
              </a:lnSpc>
              <a:spcBef>
                <a:spcPts val="0"/>
              </a:spcBef>
              <a:spcAft>
                <a:spcPts val="600"/>
              </a:spcAft>
            </a:pPr>
            <a:r>
              <a:rPr lang="en-US" dirty="0" smtClean="0"/>
              <a:t>Working group examined other thesauri and reference sources for additional terms</a:t>
            </a:r>
          </a:p>
          <a:p>
            <a:pPr>
              <a:lnSpc>
                <a:spcPct val="120000"/>
              </a:lnSpc>
              <a:spcBef>
                <a:spcPts val="0"/>
              </a:spcBef>
              <a:spcAft>
                <a:spcPts val="600"/>
              </a:spcAft>
            </a:pPr>
            <a:r>
              <a:rPr lang="en-US" dirty="0" smtClean="0"/>
              <a:t>One top </a:t>
            </a:r>
            <a:r>
              <a:rPr lang="en-US" dirty="0"/>
              <a:t>term: </a:t>
            </a:r>
            <a:r>
              <a:rPr lang="en-US" b="1" dirty="0" smtClean="0"/>
              <a:t>Literature</a:t>
            </a:r>
            <a:r>
              <a:rPr lang="en-US" dirty="0" smtClean="0">
                <a:solidFill>
                  <a:schemeClr val="accent1">
                    <a:lumMod val="75000"/>
                  </a:schemeClr>
                </a:solidFill>
              </a:rPr>
              <a:t>.</a:t>
            </a:r>
            <a:r>
              <a:rPr lang="en-US" b="1" dirty="0" smtClean="0">
                <a:solidFill>
                  <a:schemeClr val="accent1">
                    <a:lumMod val="75000"/>
                  </a:schemeClr>
                </a:solidFill>
              </a:rPr>
              <a:t> </a:t>
            </a:r>
            <a:r>
              <a:rPr lang="en-US" dirty="0" smtClean="0"/>
              <a:t>Five </a:t>
            </a:r>
            <a:r>
              <a:rPr lang="en-US" dirty="0"/>
              <a:t>high-level terms under Literature:</a:t>
            </a:r>
            <a:r>
              <a:rPr lang="en-US" b="1" dirty="0"/>
              <a:t> </a:t>
            </a:r>
            <a:r>
              <a:rPr lang="en-US" b="1" dirty="0" smtClean="0"/>
              <a:t>Comics (Graphic </a:t>
            </a:r>
            <a:r>
              <a:rPr lang="en-US" b="1" dirty="0"/>
              <a:t>works)</a:t>
            </a:r>
            <a:r>
              <a:rPr lang="en-US" dirty="0"/>
              <a:t>; </a:t>
            </a:r>
            <a:r>
              <a:rPr lang="en-US" b="1" dirty="0"/>
              <a:t>Drama</a:t>
            </a:r>
            <a:r>
              <a:rPr lang="en-US" dirty="0"/>
              <a:t>;</a:t>
            </a:r>
            <a:r>
              <a:rPr lang="en-US" b="1" dirty="0"/>
              <a:t> Fiction</a:t>
            </a:r>
            <a:r>
              <a:rPr lang="en-US" dirty="0"/>
              <a:t>;</a:t>
            </a:r>
            <a:r>
              <a:rPr lang="en-US" b="1" dirty="0"/>
              <a:t> Folk literature</a:t>
            </a:r>
            <a:r>
              <a:rPr lang="en-US" dirty="0"/>
              <a:t>; </a:t>
            </a:r>
            <a:r>
              <a:rPr lang="en-US" b="1" dirty="0" smtClean="0"/>
              <a:t>Poetry</a:t>
            </a: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EA423A1F-FF2F-4BFF-9EEC-548F1397DEF9}" type="slidenum">
              <a:rPr lang="en-US" smtClean="0"/>
              <a:t>16</a:t>
            </a:fld>
            <a:endParaRPr lang="en-US"/>
          </a:p>
        </p:txBody>
      </p:sp>
    </p:spTree>
    <p:extLst>
      <p:ext uri="{BB962C8B-B14F-4D97-AF65-F5344CB8AC3E}">
        <p14:creationId xmlns:p14="http://schemas.microsoft.com/office/powerpoint/2010/main" val="1428625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372"/>
            <a:ext cx="10515600" cy="685932"/>
          </a:xfrm>
        </p:spPr>
        <p:txBody>
          <a:bodyPr>
            <a:normAutofit fontScale="90000"/>
          </a:bodyPr>
          <a:lstStyle/>
          <a:p>
            <a:r>
              <a:rPr lang="en-US" dirty="0" smtClean="0"/>
              <a:t>Literature Terms Working Group</a:t>
            </a:r>
            <a:endParaRPr lang="en-US" dirty="0"/>
          </a:p>
        </p:txBody>
      </p:sp>
      <p:sp>
        <p:nvSpPr>
          <p:cNvPr id="3" name="Content Placeholder 2"/>
          <p:cNvSpPr>
            <a:spLocks noGrp="1"/>
          </p:cNvSpPr>
          <p:nvPr>
            <p:ph idx="1"/>
          </p:nvPr>
        </p:nvSpPr>
        <p:spPr>
          <a:xfrm>
            <a:off x="838200" y="1306286"/>
            <a:ext cx="10837986" cy="5446207"/>
          </a:xfrm>
        </p:spPr>
        <p:txBody>
          <a:bodyPr>
            <a:normAutofit/>
          </a:bodyPr>
          <a:lstStyle/>
          <a:p>
            <a:pPr>
              <a:lnSpc>
                <a:spcPct val="120000"/>
              </a:lnSpc>
              <a:spcBef>
                <a:spcPts val="0"/>
              </a:spcBef>
              <a:spcAft>
                <a:spcPts val="600"/>
              </a:spcAft>
            </a:pPr>
            <a:r>
              <a:rPr lang="en-US" dirty="0" smtClean="0"/>
              <a:t>Negotiated back and forth with LC PSD until a final group of about 400 terms was included on Tentative Monthly List 15 (March 2015); about half of those terms were approved; others were deferred to Monthly List 16 (September 2015) due to workload issues in PSD. Approved Monthly Lists 15-16 are </a:t>
            </a:r>
            <a:r>
              <a:rPr lang="en-US" dirty="0"/>
              <a:t>available at </a:t>
            </a:r>
            <a:r>
              <a:rPr lang="en-US" dirty="0">
                <a:hlinkClick r:id="rId3"/>
              </a:rPr>
              <a:t>http://</a:t>
            </a:r>
            <a:r>
              <a:rPr lang="en-US" dirty="0" smtClean="0">
                <a:hlinkClick r:id="rId3"/>
              </a:rPr>
              <a:t>classificationweb.net/approved-subjects/1515.html</a:t>
            </a:r>
            <a:r>
              <a:rPr lang="en-US" dirty="0"/>
              <a:t> and </a:t>
            </a:r>
            <a:r>
              <a:rPr lang="en-US" dirty="0">
                <a:hlinkClick r:id="rId4"/>
              </a:rPr>
              <a:t>https://</a:t>
            </a:r>
            <a:r>
              <a:rPr lang="en-US" dirty="0" smtClean="0">
                <a:hlinkClick r:id="rId4"/>
              </a:rPr>
              <a:t>classificationweb.net/approved-subjects/1516.html</a:t>
            </a:r>
            <a:endParaRPr lang="en-US" dirty="0" smtClean="0"/>
          </a:p>
          <a:p>
            <a:pPr>
              <a:lnSpc>
                <a:spcPct val="120000"/>
              </a:lnSpc>
              <a:spcBef>
                <a:spcPts val="0"/>
              </a:spcBef>
              <a:spcAft>
                <a:spcPts val="600"/>
              </a:spcAft>
            </a:pPr>
            <a:r>
              <a:rPr lang="en-US" dirty="0" smtClean="0"/>
              <a:t>A group of ethnic performing arts terms were originally deferred by LC, but eventually approved on </a:t>
            </a:r>
            <a:r>
              <a:rPr lang="en-US" dirty="0" smtClean="0">
                <a:hlinkClick r:id="rId5"/>
              </a:rPr>
              <a:t>Monthly List 5 (2016)</a:t>
            </a:r>
            <a:endParaRPr lang="en-US" dirty="0" smtClean="0"/>
          </a:p>
          <a:p>
            <a:pPr>
              <a:lnSpc>
                <a:spcPct val="120000"/>
              </a:lnSpc>
              <a:spcBef>
                <a:spcPts val="0"/>
              </a:spcBef>
              <a:spcAft>
                <a:spcPts val="600"/>
              </a:spcAft>
            </a:pPr>
            <a:r>
              <a:rPr lang="en-US" dirty="0" smtClean="0"/>
              <a:t>040 </a:t>
            </a:r>
            <a:r>
              <a:rPr lang="en-US" dirty="0"/>
              <a:t>$a has </a:t>
            </a:r>
            <a:r>
              <a:rPr lang="en-US" dirty="0" smtClean="0"/>
              <a:t>MARC code </a:t>
            </a:r>
            <a:r>
              <a:rPr lang="en-US" dirty="0"/>
              <a:t>for </a:t>
            </a:r>
            <a:r>
              <a:rPr lang="en-US" dirty="0" smtClean="0"/>
              <a:t>ALCTS SAC</a:t>
            </a:r>
            <a:r>
              <a:rPr lang="en-US" dirty="0"/>
              <a:t>: </a:t>
            </a:r>
            <a:r>
              <a:rPr lang="en-US" dirty="0" err="1"/>
              <a:t>IlChALCS</a:t>
            </a:r>
            <a:r>
              <a:rPr lang="en-US" dirty="0"/>
              <a:t> </a:t>
            </a:r>
          </a:p>
          <a:p>
            <a:pPr marL="0" indent="0">
              <a:buNone/>
            </a:pPr>
            <a:endParaRPr lang="en-US" dirty="0" smtClean="0"/>
          </a:p>
        </p:txBody>
      </p:sp>
      <p:sp>
        <p:nvSpPr>
          <p:cNvPr id="4" name="Slide Number Placeholder 3"/>
          <p:cNvSpPr>
            <a:spLocks noGrp="1"/>
          </p:cNvSpPr>
          <p:nvPr>
            <p:ph type="sldNum" sz="quarter" idx="12"/>
          </p:nvPr>
        </p:nvSpPr>
        <p:spPr/>
        <p:txBody>
          <a:bodyPr/>
          <a:lstStyle/>
          <a:p>
            <a:fld id="{EA423A1F-FF2F-4BFF-9EEC-548F1397DEF9}" type="slidenum">
              <a:rPr lang="en-US" smtClean="0"/>
              <a:t>17</a:t>
            </a:fld>
            <a:endParaRPr lang="en-US"/>
          </a:p>
        </p:txBody>
      </p:sp>
    </p:spTree>
    <p:extLst>
      <p:ext uri="{BB962C8B-B14F-4D97-AF65-F5344CB8AC3E}">
        <p14:creationId xmlns:p14="http://schemas.microsoft.com/office/powerpoint/2010/main" val="3910624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6775" y="447675"/>
            <a:ext cx="10458450" cy="5962650"/>
          </a:xfrm>
          <a:prstGeom prst="rect">
            <a:avLst/>
          </a:prstGeom>
        </p:spPr>
      </p:pic>
      <p:sp>
        <p:nvSpPr>
          <p:cNvPr id="3" name="Slide Number Placeholder 2"/>
          <p:cNvSpPr>
            <a:spLocks noGrp="1"/>
          </p:cNvSpPr>
          <p:nvPr>
            <p:ph type="sldNum" sz="quarter" idx="12"/>
          </p:nvPr>
        </p:nvSpPr>
        <p:spPr/>
        <p:txBody>
          <a:bodyPr/>
          <a:lstStyle/>
          <a:p>
            <a:fld id="{EA423A1F-FF2F-4BFF-9EEC-548F1397DEF9}" type="slidenum">
              <a:rPr lang="en-US" smtClean="0"/>
              <a:t>18</a:t>
            </a:fld>
            <a:endParaRPr lang="en-US"/>
          </a:p>
        </p:txBody>
      </p:sp>
    </p:spTree>
    <p:extLst>
      <p:ext uri="{BB962C8B-B14F-4D97-AF65-F5344CB8AC3E}">
        <p14:creationId xmlns:p14="http://schemas.microsoft.com/office/powerpoint/2010/main" val="393794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24361" y="0"/>
            <a:ext cx="9343278" cy="6858000"/>
          </a:xfrm>
          <a:prstGeom prst="rect">
            <a:avLst/>
          </a:prstGeom>
        </p:spPr>
      </p:pic>
      <p:sp>
        <p:nvSpPr>
          <p:cNvPr id="2" name="Slide Number Placeholder 1"/>
          <p:cNvSpPr>
            <a:spLocks noGrp="1"/>
          </p:cNvSpPr>
          <p:nvPr>
            <p:ph type="sldNum" sz="quarter" idx="12"/>
          </p:nvPr>
        </p:nvSpPr>
        <p:spPr/>
        <p:txBody>
          <a:bodyPr/>
          <a:lstStyle/>
          <a:p>
            <a:fld id="{EA423A1F-FF2F-4BFF-9EEC-548F1397DEF9}" type="slidenum">
              <a:rPr lang="en-US" smtClean="0"/>
              <a:t>19</a:t>
            </a:fld>
            <a:endParaRPr lang="en-US"/>
          </a:p>
        </p:txBody>
      </p:sp>
    </p:spTree>
    <p:extLst>
      <p:ext uri="{BB962C8B-B14F-4D97-AF65-F5344CB8AC3E}">
        <p14:creationId xmlns:p14="http://schemas.microsoft.com/office/powerpoint/2010/main" val="91694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346" y="367527"/>
            <a:ext cx="11047370" cy="5893423"/>
          </a:xfrm>
        </p:spPr>
        <p:txBody>
          <a:bodyPr>
            <a:normAutofit/>
          </a:bodyPr>
          <a:lstStyle/>
          <a:p>
            <a:pPr marL="0" indent="0">
              <a:spcAft>
                <a:spcPts val="600"/>
              </a:spcAft>
              <a:buNone/>
            </a:pPr>
            <a:r>
              <a:rPr lang="en-US" b="1" dirty="0" smtClean="0"/>
              <a:t>Reference Questions</a:t>
            </a:r>
            <a:endParaRPr lang="en-US" b="1" dirty="0"/>
          </a:p>
          <a:p>
            <a:r>
              <a:rPr lang="en-US" dirty="0" smtClean="0"/>
              <a:t>Do you have any novels by New Zealand authors? Any of those by Maori?</a:t>
            </a:r>
          </a:p>
          <a:p>
            <a:r>
              <a:rPr lang="en-US" dirty="0" smtClean="0"/>
              <a:t>I’m looking for concertos composed by French women.</a:t>
            </a:r>
          </a:p>
          <a:p>
            <a:r>
              <a:rPr lang="en-US" dirty="0" smtClean="0"/>
              <a:t>What Mexican films do you have?  Any from the 1960s?</a:t>
            </a:r>
          </a:p>
          <a:p>
            <a:r>
              <a:rPr lang="en-US" dirty="0" smtClean="0"/>
              <a:t>I need chamber music for oboe written between 1950 and 2000 by German, Austrian, or Dutch composers.</a:t>
            </a:r>
          </a:p>
          <a:p>
            <a:r>
              <a:rPr lang="en-US" dirty="0" smtClean="0"/>
              <a:t>Do you have any graphic novels for preteens?</a:t>
            </a:r>
          </a:p>
          <a:p>
            <a:endParaRPr lang="en-US" dirty="0"/>
          </a:p>
          <a:p>
            <a:pPr marL="0" indent="0">
              <a:buNone/>
            </a:pPr>
            <a:r>
              <a:rPr lang="en-US" i="1" dirty="0" smtClean="0"/>
              <a:t>Can you use your discovery system to answer these questions?  </a:t>
            </a:r>
            <a:r>
              <a:rPr lang="en-US" dirty="0" smtClean="0"/>
              <a:t>Let’s look at one system and see how it can help.</a:t>
            </a:r>
            <a:endParaRPr lang="en-US" i="1" dirty="0"/>
          </a:p>
        </p:txBody>
      </p:sp>
      <p:sp>
        <p:nvSpPr>
          <p:cNvPr id="2" name="Slide Number Placeholder 1"/>
          <p:cNvSpPr>
            <a:spLocks noGrp="1"/>
          </p:cNvSpPr>
          <p:nvPr>
            <p:ph type="sldNum" sz="quarter" idx="12"/>
          </p:nvPr>
        </p:nvSpPr>
        <p:spPr/>
        <p:txBody>
          <a:bodyPr/>
          <a:lstStyle/>
          <a:p>
            <a:fld id="{EA423A1F-FF2F-4BFF-9EEC-548F1397DEF9}" type="slidenum">
              <a:rPr lang="en-US" smtClean="0"/>
              <a:t>2</a:t>
            </a:fld>
            <a:endParaRPr lang="en-US"/>
          </a:p>
        </p:txBody>
      </p:sp>
    </p:spTree>
    <p:extLst>
      <p:ext uri="{BB962C8B-B14F-4D97-AF65-F5344CB8AC3E}">
        <p14:creationId xmlns:p14="http://schemas.microsoft.com/office/powerpoint/2010/main" val="3166940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03828" y="0"/>
            <a:ext cx="8984343" cy="6858000"/>
          </a:xfrm>
          <a:prstGeom prst="rect">
            <a:avLst/>
          </a:prstGeom>
        </p:spPr>
      </p:pic>
      <p:sp>
        <p:nvSpPr>
          <p:cNvPr id="3" name="Slide Number Placeholder 2"/>
          <p:cNvSpPr>
            <a:spLocks noGrp="1"/>
          </p:cNvSpPr>
          <p:nvPr>
            <p:ph type="sldNum" sz="quarter" idx="12"/>
          </p:nvPr>
        </p:nvSpPr>
        <p:spPr/>
        <p:txBody>
          <a:bodyPr/>
          <a:lstStyle/>
          <a:p>
            <a:fld id="{EA423A1F-FF2F-4BFF-9EEC-548F1397DEF9}" type="slidenum">
              <a:rPr lang="en-US" smtClean="0"/>
              <a:t>20</a:t>
            </a:fld>
            <a:endParaRPr lang="en-US"/>
          </a:p>
        </p:txBody>
      </p:sp>
    </p:spTree>
    <p:extLst>
      <p:ext uri="{BB962C8B-B14F-4D97-AF65-F5344CB8AC3E}">
        <p14:creationId xmlns:p14="http://schemas.microsoft.com/office/powerpoint/2010/main" val="3061803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2785"/>
            <a:ext cx="12192000" cy="6292430"/>
          </a:xfrm>
          <a:prstGeom prst="rect">
            <a:avLst/>
          </a:prstGeom>
        </p:spPr>
      </p:pic>
      <p:sp>
        <p:nvSpPr>
          <p:cNvPr id="3" name="Slide Number Placeholder 2"/>
          <p:cNvSpPr>
            <a:spLocks noGrp="1"/>
          </p:cNvSpPr>
          <p:nvPr>
            <p:ph type="sldNum" sz="quarter" idx="12"/>
          </p:nvPr>
        </p:nvSpPr>
        <p:spPr/>
        <p:txBody>
          <a:bodyPr/>
          <a:lstStyle/>
          <a:p>
            <a:fld id="{EA423A1F-FF2F-4BFF-9EEC-548F1397DEF9}" type="slidenum">
              <a:rPr lang="en-US" smtClean="0"/>
              <a:t>21</a:t>
            </a:fld>
            <a:endParaRPr lang="en-US"/>
          </a:p>
        </p:txBody>
      </p:sp>
    </p:spTree>
    <p:extLst>
      <p:ext uri="{BB962C8B-B14F-4D97-AF65-F5344CB8AC3E}">
        <p14:creationId xmlns:p14="http://schemas.microsoft.com/office/powerpoint/2010/main" val="1067759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0"/>
            <a:ext cx="10515600" cy="1325563"/>
          </a:xfrm>
        </p:spPr>
        <p:txBody>
          <a:bodyPr/>
          <a:lstStyle/>
          <a:p>
            <a:r>
              <a:rPr lang="en-US" dirty="0" smtClean="0"/>
              <a:t>Literature Terms Working Group</a:t>
            </a:r>
            <a:endParaRPr lang="en-US" dirty="0"/>
          </a:p>
        </p:txBody>
      </p:sp>
      <p:sp>
        <p:nvSpPr>
          <p:cNvPr id="3" name="Content Placeholder 2"/>
          <p:cNvSpPr>
            <a:spLocks noGrp="1"/>
          </p:cNvSpPr>
          <p:nvPr>
            <p:ph idx="1"/>
          </p:nvPr>
        </p:nvSpPr>
        <p:spPr>
          <a:xfrm>
            <a:off x="590550" y="1442357"/>
            <a:ext cx="11420475" cy="5320184"/>
          </a:xfrm>
        </p:spPr>
        <p:txBody>
          <a:bodyPr>
            <a:normAutofit/>
          </a:bodyPr>
          <a:lstStyle/>
          <a:p>
            <a:pPr>
              <a:lnSpc>
                <a:spcPct val="100000"/>
              </a:lnSpc>
              <a:spcAft>
                <a:spcPts val="1200"/>
              </a:spcAft>
            </a:pPr>
            <a:r>
              <a:rPr lang="en-US" dirty="0" smtClean="0"/>
              <a:t>As </a:t>
            </a:r>
            <a:r>
              <a:rPr lang="en-US" dirty="0"/>
              <a:t>mentioned earlier, </a:t>
            </a:r>
            <a:r>
              <a:rPr lang="en-US" dirty="0" smtClean="0"/>
              <a:t>there was a process of negotiation </a:t>
            </a:r>
            <a:r>
              <a:rPr lang="en-US" dirty="0"/>
              <a:t>back and forth with LC PSD</a:t>
            </a:r>
          </a:p>
          <a:p>
            <a:pPr>
              <a:lnSpc>
                <a:spcPct val="100000"/>
              </a:lnSpc>
              <a:spcAft>
                <a:spcPts val="1200"/>
              </a:spcAft>
            </a:pPr>
            <a:r>
              <a:rPr lang="en-US" dirty="0" smtClean="0"/>
              <a:t>Not all proposed terms were accepted, e.g., Chick lit</a:t>
            </a:r>
            <a:r>
              <a:rPr lang="en-US" dirty="0"/>
              <a:t>; </a:t>
            </a:r>
            <a:r>
              <a:rPr lang="en-US" dirty="0" smtClean="0"/>
              <a:t>Feminist fiction; Film tie-in fiction; Gentle reads; Manga; Patriotic poetry</a:t>
            </a:r>
          </a:p>
          <a:p>
            <a:pPr>
              <a:spcAft>
                <a:spcPts val="600"/>
              </a:spcAft>
            </a:pPr>
            <a:r>
              <a:rPr lang="en-US" dirty="0" smtClean="0"/>
              <a:t>Proposals such as Dadaist poetry and </a:t>
            </a:r>
            <a:r>
              <a:rPr lang="en-US" dirty="0"/>
              <a:t>Surrealist </a:t>
            </a:r>
            <a:r>
              <a:rPr lang="en-US" dirty="0" smtClean="0"/>
              <a:t>drama caused LC to determine that terms involving literary movements and styles would not be eligible for inclusion</a:t>
            </a:r>
          </a:p>
          <a:p>
            <a:pPr>
              <a:spcAft>
                <a:spcPts val="600"/>
              </a:spcAft>
            </a:pPr>
            <a:r>
              <a:rPr lang="en-US" dirty="0" smtClean="0"/>
              <a:t>Some terms originally rejected have later been proposed through SACO (sometimes in a different form) and approved, </a:t>
            </a:r>
            <a:r>
              <a:rPr lang="en-US" dirty="0"/>
              <a:t>e.g</a:t>
            </a:r>
            <a:r>
              <a:rPr lang="en-US" dirty="0" smtClean="0"/>
              <a:t>., </a:t>
            </a:r>
            <a:r>
              <a:rPr lang="en-US" b="1" dirty="0"/>
              <a:t>Autograph </a:t>
            </a:r>
            <a:r>
              <a:rPr lang="en-US" b="1" dirty="0" smtClean="0"/>
              <a:t>verse</a:t>
            </a:r>
            <a:r>
              <a:rPr lang="en-US" dirty="0" smtClean="0"/>
              <a:t>; </a:t>
            </a:r>
            <a:r>
              <a:rPr lang="en-US" b="1" dirty="0" smtClean="0"/>
              <a:t>Campus fiction</a:t>
            </a:r>
            <a:r>
              <a:rPr lang="en-US" dirty="0" smtClean="0"/>
              <a:t>; </a:t>
            </a:r>
            <a:r>
              <a:rPr lang="en-US" b="1" dirty="0" err="1" smtClean="0"/>
              <a:t>Ecofiction</a:t>
            </a:r>
            <a:r>
              <a:rPr lang="en-US" dirty="0" smtClean="0"/>
              <a:t>; </a:t>
            </a:r>
            <a:r>
              <a:rPr lang="en-US" b="1" dirty="0" smtClean="0"/>
              <a:t>Funny animal comics</a:t>
            </a:r>
            <a:r>
              <a:rPr lang="en-US" dirty="0" smtClean="0"/>
              <a:t>; </a:t>
            </a:r>
            <a:r>
              <a:rPr lang="en-US" b="1" dirty="0" smtClean="0"/>
              <a:t>Sea fiction</a:t>
            </a:r>
          </a:p>
        </p:txBody>
      </p:sp>
      <p:sp>
        <p:nvSpPr>
          <p:cNvPr id="4" name="Slide Number Placeholder 3"/>
          <p:cNvSpPr>
            <a:spLocks noGrp="1"/>
          </p:cNvSpPr>
          <p:nvPr>
            <p:ph type="sldNum" sz="quarter" idx="12"/>
          </p:nvPr>
        </p:nvSpPr>
        <p:spPr/>
        <p:txBody>
          <a:bodyPr/>
          <a:lstStyle/>
          <a:p>
            <a:fld id="{EA423A1F-FF2F-4BFF-9EEC-548F1397DEF9}" type="slidenum">
              <a:rPr lang="en-US" smtClean="0"/>
              <a:t>22</a:t>
            </a:fld>
            <a:endParaRPr lang="en-US"/>
          </a:p>
        </p:txBody>
      </p:sp>
    </p:spTree>
    <p:extLst>
      <p:ext uri="{BB962C8B-B14F-4D97-AF65-F5344CB8AC3E}">
        <p14:creationId xmlns:p14="http://schemas.microsoft.com/office/powerpoint/2010/main" val="4131876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 GFIS and MARC Developments</a:t>
            </a:r>
            <a:endParaRPr lang="en-US" dirty="0"/>
          </a:p>
        </p:txBody>
      </p:sp>
      <p:sp>
        <p:nvSpPr>
          <p:cNvPr id="3" name="Content Placeholder 2"/>
          <p:cNvSpPr>
            <a:spLocks noGrp="1"/>
          </p:cNvSpPr>
          <p:nvPr>
            <p:ph idx="1"/>
          </p:nvPr>
        </p:nvSpPr>
        <p:spPr/>
        <p:txBody>
          <a:bodyPr/>
          <a:lstStyle/>
          <a:p>
            <a:r>
              <a:rPr lang="en-US" dirty="0" smtClean="0"/>
              <a:t>385 – Audience Characteristics</a:t>
            </a:r>
          </a:p>
          <a:p>
            <a:r>
              <a:rPr lang="en-US" dirty="0" smtClean="0"/>
              <a:t>386 – Creator/Contributor Characteristics</a:t>
            </a:r>
          </a:p>
          <a:p>
            <a:r>
              <a:rPr lang="en-US" dirty="0" smtClean="0"/>
              <a:t>388 – Time Period of Creation</a:t>
            </a:r>
          </a:p>
          <a:p>
            <a:r>
              <a:rPr lang="en-US" dirty="0" smtClean="0"/>
              <a:t>046 – Special Coded Dates</a:t>
            </a:r>
          </a:p>
          <a:p>
            <a:r>
              <a:rPr lang="en-US" dirty="0" smtClean="0"/>
              <a:t>370 – Associated Place</a:t>
            </a:r>
          </a:p>
        </p:txBody>
      </p:sp>
      <p:sp>
        <p:nvSpPr>
          <p:cNvPr id="4" name="Slide Number Placeholder 3"/>
          <p:cNvSpPr>
            <a:spLocks noGrp="1"/>
          </p:cNvSpPr>
          <p:nvPr>
            <p:ph type="sldNum" sz="quarter" idx="12"/>
          </p:nvPr>
        </p:nvSpPr>
        <p:spPr/>
        <p:txBody>
          <a:bodyPr/>
          <a:lstStyle/>
          <a:p>
            <a:fld id="{EA423A1F-FF2F-4BFF-9EEC-548F1397DEF9}" type="slidenum">
              <a:rPr lang="en-US" smtClean="0"/>
              <a:t>23</a:t>
            </a:fld>
            <a:endParaRPr lang="en-US"/>
          </a:p>
        </p:txBody>
      </p:sp>
    </p:spTree>
    <p:extLst>
      <p:ext uri="{BB962C8B-B14F-4D97-AF65-F5344CB8AC3E}">
        <p14:creationId xmlns:p14="http://schemas.microsoft.com/office/powerpoint/2010/main" val="2652147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52176"/>
          </a:xfrm>
        </p:spPr>
        <p:txBody>
          <a:bodyPr>
            <a:normAutofit fontScale="90000"/>
          </a:bodyPr>
          <a:lstStyle/>
          <a:p>
            <a:r>
              <a:rPr lang="en-US" i="1" dirty="0"/>
              <a:t>Introduction to Library of Congress Demographic Group Terms</a:t>
            </a:r>
            <a:endParaRPr lang="en-US" dirty="0"/>
          </a:p>
        </p:txBody>
      </p:sp>
      <p:sp>
        <p:nvSpPr>
          <p:cNvPr id="3" name="Content Placeholder 2"/>
          <p:cNvSpPr>
            <a:spLocks noGrp="1"/>
          </p:cNvSpPr>
          <p:nvPr>
            <p:ph idx="1"/>
          </p:nvPr>
        </p:nvSpPr>
        <p:spPr>
          <a:xfrm>
            <a:off x="838200" y="1910910"/>
            <a:ext cx="11030893" cy="4810565"/>
          </a:xfrm>
        </p:spPr>
        <p:txBody>
          <a:bodyPr>
            <a:normAutofit/>
          </a:bodyPr>
          <a:lstStyle/>
          <a:p>
            <a:pPr marL="0" indent="0">
              <a:buNone/>
            </a:pPr>
            <a:r>
              <a:rPr lang="en-US" dirty="0" smtClean="0"/>
              <a:t>“</a:t>
            </a:r>
            <a:r>
              <a:rPr lang="en-US" dirty="0"/>
              <a:t>When LCGFT is fully implemented, LCSH form headings – including </a:t>
            </a:r>
            <a:r>
              <a:rPr lang="en-US" dirty="0" smtClean="0"/>
              <a:t>those </a:t>
            </a:r>
            <a:r>
              <a:rPr lang="en-US" dirty="0"/>
              <a:t>that include both form and audience, or form </a:t>
            </a:r>
            <a:r>
              <a:rPr lang="en-US" dirty="0" smtClean="0"/>
              <a:t>and creator/contributor </a:t>
            </a:r>
            <a:r>
              <a:rPr lang="en-US" dirty="0"/>
              <a:t>characteristics – will no longer be assigned </a:t>
            </a:r>
            <a:r>
              <a:rPr lang="en-US" dirty="0" smtClean="0"/>
              <a:t>to resources </a:t>
            </a:r>
            <a:r>
              <a:rPr lang="en-US" dirty="0"/>
              <a:t>that are for particular audiences, or by members of a </a:t>
            </a:r>
            <a:r>
              <a:rPr lang="en-US" dirty="0" smtClean="0"/>
              <a:t>particular </a:t>
            </a:r>
            <a:r>
              <a:rPr lang="en-US" dirty="0"/>
              <a:t>demographic group. Those headings will be reserved for </a:t>
            </a:r>
            <a:r>
              <a:rPr lang="en-US" dirty="0" smtClean="0"/>
              <a:t>topical </a:t>
            </a:r>
            <a:r>
              <a:rPr lang="en-US" dirty="0"/>
              <a:t>resources about those resources. Since the demographic </a:t>
            </a:r>
            <a:r>
              <a:rPr lang="en-US" dirty="0" smtClean="0"/>
              <a:t>characteristics </a:t>
            </a:r>
            <a:r>
              <a:rPr lang="en-US" dirty="0"/>
              <a:t>of audiences, creators, and contributors are out </a:t>
            </a:r>
            <a:r>
              <a:rPr lang="en-US" dirty="0" smtClean="0"/>
              <a:t>of scope for </a:t>
            </a:r>
            <a:r>
              <a:rPr lang="en-US" dirty="0"/>
              <a:t>LCGFT, another method had to be devised for describing </a:t>
            </a:r>
            <a:r>
              <a:rPr lang="en-US" dirty="0" smtClean="0"/>
              <a:t>those aspects </a:t>
            </a:r>
            <a:r>
              <a:rPr lang="en-US" dirty="0"/>
              <a:t>of resources, or vital information would be lost.”</a:t>
            </a:r>
          </a:p>
          <a:p>
            <a:pPr lvl="1"/>
            <a:endParaRPr lang="en-US" sz="2800" dirty="0" smtClean="0"/>
          </a:p>
        </p:txBody>
      </p:sp>
      <p:sp>
        <p:nvSpPr>
          <p:cNvPr id="5" name="Slide Number Placeholder 4"/>
          <p:cNvSpPr>
            <a:spLocks noGrp="1"/>
          </p:cNvSpPr>
          <p:nvPr>
            <p:ph type="sldNum" sz="quarter" idx="12"/>
          </p:nvPr>
        </p:nvSpPr>
        <p:spPr/>
        <p:txBody>
          <a:bodyPr/>
          <a:lstStyle/>
          <a:p>
            <a:fld id="{A00A331D-2EB0-4CEE-8662-2FAB66802E28}" type="slidenum">
              <a:rPr lang="en-US" smtClean="0"/>
              <a:t>24</a:t>
            </a:fld>
            <a:endParaRPr lang="en-US"/>
          </a:p>
        </p:txBody>
      </p:sp>
    </p:spTree>
    <p:extLst>
      <p:ext uri="{BB962C8B-B14F-4D97-AF65-F5344CB8AC3E}">
        <p14:creationId xmlns:p14="http://schemas.microsoft.com/office/powerpoint/2010/main" val="2150883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388571"/>
            <a:ext cx="11353800" cy="1325563"/>
          </a:xfrm>
        </p:spPr>
        <p:txBody>
          <a:bodyPr/>
          <a:lstStyle/>
          <a:p>
            <a:r>
              <a:rPr lang="en-US" dirty="0" smtClean="0"/>
              <a:t>Audience and Creator/Contributor Characteristics</a:t>
            </a:r>
            <a:endParaRPr lang="en-US" dirty="0"/>
          </a:p>
        </p:txBody>
      </p:sp>
      <p:sp>
        <p:nvSpPr>
          <p:cNvPr id="3" name="Content Placeholder 2"/>
          <p:cNvSpPr>
            <a:spLocks noGrp="1"/>
          </p:cNvSpPr>
          <p:nvPr>
            <p:ph idx="1"/>
          </p:nvPr>
        </p:nvSpPr>
        <p:spPr/>
        <p:txBody>
          <a:bodyPr>
            <a:normAutofit/>
          </a:bodyPr>
          <a:lstStyle/>
          <a:p>
            <a:r>
              <a:rPr lang="en-US" dirty="0" smtClean="0"/>
              <a:t>Explicit indications of </a:t>
            </a:r>
            <a:r>
              <a:rPr lang="en-US" dirty="0" smtClean="0">
                <a:solidFill>
                  <a:srgbClr val="0070C0"/>
                </a:solidFill>
              </a:rPr>
              <a:t>audience</a:t>
            </a:r>
            <a:r>
              <a:rPr lang="en-US" dirty="0" smtClean="0"/>
              <a:t> and </a:t>
            </a:r>
            <a:r>
              <a:rPr lang="en-US" dirty="0" smtClean="0">
                <a:solidFill>
                  <a:srgbClr val="00B050"/>
                </a:solidFill>
              </a:rPr>
              <a:t>creators/contributors</a:t>
            </a:r>
            <a:r>
              <a:rPr lang="en-US" dirty="0" smtClean="0"/>
              <a:t> of works and expressions are out of scope for LCGFT (although currently there are a few exceptions)</a:t>
            </a:r>
          </a:p>
          <a:p>
            <a:r>
              <a:rPr lang="en-US" dirty="0" smtClean="0"/>
              <a:t>This information needs to be retained somewhere</a:t>
            </a:r>
          </a:p>
          <a:p>
            <a:pPr marL="457200" lvl="1" indent="0">
              <a:buNone/>
            </a:pPr>
            <a:endParaRPr lang="en-US" dirty="0"/>
          </a:p>
          <a:p>
            <a:pPr marL="457200" lvl="1" indent="0">
              <a:buNone/>
            </a:pPr>
            <a:r>
              <a:rPr lang="en-US" dirty="0" smtClean="0"/>
              <a:t>LCSH: </a:t>
            </a:r>
            <a:r>
              <a:rPr lang="en-US" dirty="0" smtClean="0">
                <a:solidFill>
                  <a:srgbClr val="0070C0"/>
                </a:solidFill>
              </a:rPr>
              <a:t>Children’s</a:t>
            </a:r>
            <a:r>
              <a:rPr lang="en-US" dirty="0" smtClean="0"/>
              <a:t> </a:t>
            </a:r>
            <a:r>
              <a:rPr lang="en-US" dirty="0" smtClean="0">
                <a:solidFill>
                  <a:srgbClr val="FF0000"/>
                </a:solidFill>
              </a:rPr>
              <a:t>periodicals</a:t>
            </a:r>
            <a:r>
              <a:rPr lang="en-US" dirty="0" smtClean="0"/>
              <a:t>	LCSH: </a:t>
            </a:r>
            <a:r>
              <a:rPr lang="en-US" dirty="0" smtClean="0">
                <a:solidFill>
                  <a:srgbClr val="0070C0"/>
                </a:solidFill>
              </a:rPr>
              <a:t>Young adult </a:t>
            </a:r>
            <a:r>
              <a:rPr lang="en-US" dirty="0" smtClean="0">
                <a:solidFill>
                  <a:srgbClr val="FF0000"/>
                </a:solidFill>
              </a:rPr>
              <a:t>fiction</a:t>
            </a:r>
          </a:p>
          <a:p>
            <a:pPr marL="457200" lvl="1" indent="0">
              <a:buNone/>
            </a:pPr>
            <a:r>
              <a:rPr lang="en-US" dirty="0" smtClean="0"/>
              <a:t>LCGFT: </a:t>
            </a:r>
            <a:r>
              <a:rPr lang="en-US" dirty="0" smtClean="0">
                <a:solidFill>
                  <a:srgbClr val="FF0000"/>
                </a:solidFill>
              </a:rPr>
              <a:t>Periodicals</a:t>
            </a:r>
            <a:r>
              <a:rPr lang="en-US" dirty="0" smtClean="0"/>
              <a:t>			LCGFT: </a:t>
            </a:r>
            <a:r>
              <a:rPr lang="en-US" dirty="0" smtClean="0">
                <a:solidFill>
                  <a:srgbClr val="FF0000"/>
                </a:solidFill>
              </a:rPr>
              <a:t>Fiction</a:t>
            </a:r>
            <a:r>
              <a:rPr lang="en-US" dirty="0" smtClean="0"/>
              <a:t> (or </a:t>
            </a:r>
            <a:r>
              <a:rPr lang="en-US" dirty="0" smtClean="0">
                <a:solidFill>
                  <a:srgbClr val="FF0000"/>
                </a:solidFill>
              </a:rPr>
              <a:t>Novels</a:t>
            </a:r>
            <a:r>
              <a:rPr lang="en-US" dirty="0" smtClean="0"/>
              <a:t>, </a:t>
            </a:r>
            <a:r>
              <a:rPr lang="en-US" dirty="0" smtClean="0">
                <a:solidFill>
                  <a:srgbClr val="FF0000"/>
                </a:solidFill>
              </a:rPr>
              <a:t>Short stories</a:t>
            </a:r>
            <a:r>
              <a:rPr lang="en-US" dirty="0" smtClean="0"/>
              <a:t>, etc.)</a:t>
            </a:r>
          </a:p>
          <a:p>
            <a:pPr marL="457200" lvl="1" indent="0">
              <a:buNone/>
            </a:pPr>
            <a:endParaRPr lang="en-US" dirty="0"/>
          </a:p>
          <a:p>
            <a:pPr marL="457200" lvl="1" indent="0">
              <a:buNone/>
            </a:pPr>
            <a:r>
              <a:rPr lang="en-US" dirty="0" smtClean="0"/>
              <a:t>LCSH: </a:t>
            </a:r>
            <a:r>
              <a:rPr lang="en-US" dirty="0" smtClean="0">
                <a:solidFill>
                  <a:srgbClr val="00B050"/>
                </a:solidFill>
              </a:rPr>
              <a:t>American</a:t>
            </a:r>
            <a:r>
              <a:rPr lang="en-US" dirty="0" smtClean="0"/>
              <a:t> </a:t>
            </a:r>
            <a:r>
              <a:rPr lang="en-US" dirty="0" smtClean="0">
                <a:solidFill>
                  <a:srgbClr val="FF0000"/>
                </a:solidFill>
              </a:rPr>
              <a:t>poetry</a:t>
            </a:r>
            <a:r>
              <a:rPr lang="en-US" dirty="0" smtClean="0"/>
              <a:t>--</a:t>
            </a:r>
            <a:r>
              <a:rPr lang="en-US" dirty="0" smtClean="0">
                <a:solidFill>
                  <a:srgbClr val="00B050"/>
                </a:solidFill>
              </a:rPr>
              <a:t>Jewish </a:t>
            </a:r>
            <a:r>
              <a:rPr lang="en-US" dirty="0">
                <a:solidFill>
                  <a:srgbClr val="00B050"/>
                </a:solidFill>
              </a:rPr>
              <a:t>authors        </a:t>
            </a:r>
            <a:r>
              <a:rPr lang="en-US" dirty="0"/>
              <a:t>LCSH:</a:t>
            </a:r>
            <a:r>
              <a:rPr lang="en-US" dirty="0">
                <a:solidFill>
                  <a:srgbClr val="00B050"/>
                </a:solidFill>
              </a:rPr>
              <a:t> </a:t>
            </a:r>
            <a:r>
              <a:rPr lang="en-US" dirty="0" smtClean="0">
                <a:solidFill>
                  <a:srgbClr val="00B050"/>
                </a:solidFill>
              </a:rPr>
              <a:t>Artists' </a:t>
            </a:r>
            <a:r>
              <a:rPr lang="en-US" dirty="0" smtClean="0">
                <a:solidFill>
                  <a:srgbClr val="FF0000"/>
                </a:solidFill>
              </a:rPr>
              <a:t>writings</a:t>
            </a:r>
            <a:r>
              <a:rPr lang="en-US" dirty="0" smtClean="0">
                <a:solidFill>
                  <a:srgbClr val="00B050"/>
                </a:solidFill>
              </a:rPr>
              <a:t>, French</a:t>
            </a:r>
          </a:p>
          <a:p>
            <a:pPr marL="457200" lvl="1" indent="0">
              <a:buNone/>
            </a:pPr>
            <a:r>
              <a:rPr lang="en-US" dirty="0" smtClean="0"/>
              <a:t>LCGFT: </a:t>
            </a:r>
            <a:r>
              <a:rPr lang="en-US" dirty="0" smtClean="0">
                <a:solidFill>
                  <a:srgbClr val="FF0000"/>
                </a:solidFill>
              </a:rPr>
              <a:t>Poetry				     </a:t>
            </a:r>
            <a:r>
              <a:rPr lang="en-US" dirty="0" smtClean="0"/>
              <a:t>LCGFT:</a:t>
            </a:r>
            <a:r>
              <a:rPr lang="en-US" dirty="0" smtClean="0">
                <a:solidFill>
                  <a:srgbClr val="FF0000"/>
                </a:solidFill>
              </a:rPr>
              <a:t> Literature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A423A1F-FF2F-4BFF-9EEC-548F1397DEF9}" type="slidenum">
              <a:rPr lang="en-US" smtClean="0"/>
              <a:t>25</a:t>
            </a:fld>
            <a:endParaRPr lang="en-US"/>
          </a:p>
        </p:txBody>
      </p:sp>
    </p:spTree>
    <p:extLst>
      <p:ext uri="{BB962C8B-B14F-4D97-AF65-F5344CB8AC3E}">
        <p14:creationId xmlns:p14="http://schemas.microsoft.com/office/powerpoint/2010/main" val="2515756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388571"/>
            <a:ext cx="11353800" cy="1325563"/>
          </a:xfrm>
        </p:spPr>
        <p:txBody>
          <a:bodyPr/>
          <a:lstStyle/>
          <a:p>
            <a:r>
              <a:rPr lang="en-US" dirty="0" smtClean="0"/>
              <a:t>Audience and Creator/Contributor Characteristics</a:t>
            </a:r>
            <a:endParaRPr lang="en-US" dirty="0"/>
          </a:p>
        </p:txBody>
      </p:sp>
      <p:sp>
        <p:nvSpPr>
          <p:cNvPr id="3" name="Content Placeholder 2"/>
          <p:cNvSpPr>
            <a:spLocks noGrp="1"/>
          </p:cNvSpPr>
          <p:nvPr>
            <p:ph idx="1"/>
          </p:nvPr>
        </p:nvSpPr>
        <p:spPr/>
        <p:txBody>
          <a:bodyPr>
            <a:normAutofit/>
          </a:bodyPr>
          <a:lstStyle/>
          <a:p>
            <a:r>
              <a:rPr lang="en-US" dirty="0" smtClean="0"/>
              <a:t>LCDGT was developed in 2015 by LC as </a:t>
            </a:r>
            <a:r>
              <a:rPr lang="en-US" dirty="0"/>
              <a:t>a preferred vocabulary to use </a:t>
            </a:r>
            <a:r>
              <a:rPr lang="en-US" dirty="0" smtClean="0"/>
              <a:t>for these audience and creator/contributor characteristics</a:t>
            </a:r>
          </a:p>
          <a:p>
            <a:r>
              <a:rPr lang="en-US" dirty="0" smtClean="0"/>
              <a:t>SAC GFIS developed the proposals for MARC fields 385 and 386</a:t>
            </a:r>
          </a:p>
          <a:p>
            <a:r>
              <a:rPr lang="en-US" dirty="0" smtClean="0"/>
              <a:t>SAC GFIS developed the group categories that all LCDGT terms belong to and which are included in the LCDGT authority records, and which may optionally be recorded in fields 385 and 386</a:t>
            </a:r>
            <a:endParaRPr lang="en-US" dirty="0"/>
          </a:p>
        </p:txBody>
      </p:sp>
      <p:sp>
        <p:nvSpPr>
          <p:cNvPr id="4" name="Slide Number Placeholder 3"/>
          <p:cNvSpPr>
            <a:spLocks noGrp="1"/>
          </p:cNvSpPr>
          <p:nvPr>
            <p:ph type="sldNum" sz="quarter" idx="12"/>
          </p:nvPr>
        </p:nvSpPr>
        <p:spPr/>
        <p:txBody>
          <a:bodyPr/>
          <a:lstStyle/>
          <a:p>
            <a:fld id="{EA423A1F-FF2F-4BFF-9EEC-548F1397DEF9}" type="slidenum">
              <a:rPr lang="en-US" smtClean="0"/>
              <a:t>26</a:t>
            </a:fld>
            <a:endParaRPr lang="en-US"/>
          </a:p>
        </p:txBody>
      </p:sp>
    </p:spTree>
    <p:extLst>
      <p:ext uri="{BB962C8B-B14F-4D97-AF65-F5344CB8AC3E}">
        <p14:creationId xmlns:p14="http://schemas.microsoft.com/office/powerpoint/2010/main" val="850332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8879" y="0"/>
            <a:ext cx="10814242" cy="6858000"/>
          </a:xfrm>
          <a:prstGeom prst="rect">
            <a:avLst/>
          </a:prstGeom>
        </p:spPr>
      </p:pic>
      <p:sp>
        <p:nvSpPr>
          <p:cNvPr id="7" name="TextBox 6"/>
          <p:cNvSpPr txBox="1"/>
          <p:nvPr/>
        </p:nvSpPr>
        <p:spPr>
          <a:xfrm>
            <a:off x="4178153" y="1448608"/>
            <a:ext cx="5870722" cy="400110"/>
          </a:xfrm>
          <a:prstGeom prst="rect">
            <a:avLst/>
          </a:prstGeom>
          <a:noFill/>
        </p:spPr>
        <p:txBody>
          <a:bodyPr wrap="square" rtlCol="0">
            <a:spAutoFit/>
          </a:bodyPr>
          <a:lstStyle/>
          <a:p>
            <a:r>
              <a:rPr lang="en-US" sz="2000" b="1" dirty="0">
                <a:solidFill>
                  <a:srgbClr val="7030A0"/>
                </a:solidFill>
              </a:rPr>
              <a:t>http://www.loc.gov/standards/valuelist/lcdgt.html</a:t>
            </a:r>
          </a:p>
        </p:txBody>
      </p:sp>
      <p:sp>
        <p:nvSpPr>
          <p:cNvPr id="3" name="Slide Number Placeholder 2"/>
          <p:cNvSpPr>
            <a:spLocks noGrp="1"/>
          </p:cNvSpPr>
          <p:nvPr>
            <p:ph type="sldNum" sz="quarter" idx="12"/>
          </p:nvPr>
        </p:nvSpPr>
        <p:spPr/>
        <p:txBody>
          <a:bodyPr/>
          <a:lstStyle/>
          <a:p>
            <a:fld id="{EA423A1F-FF2F-4BFF-9EEC-548F1397DEF9}" type="slidenum">
              <a:rPr lang="en-US" smtClean="0"/>
              <a:t>27</a:t>
            </a:fld>
            <a:endParaRPr lang="en-US"/>
          </a:p>
        </p:txBody>
      </p:sp>
    </p:spTree>
    <p:extLst>
      <p:ext uri="{BB962C8B-B14F-4D97-AF65-F5344CB8AC3E}">
        <p14:creationId xmlns:p14="http://schemas.microsoft.com/office/powerpoint/2010/main" val="2795743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040" y="351692"/>
            <a:ext cx="11300208" cy="6385727"/>
          </a:xfrm>
        </p:spPr>
        <p:txBody>
          <a:bodyPr>
            <a:normAutofit fontScale="92500" lnSpcReduction="20000"/>
          </a:bodyPr>
          <a:lstStyle/>
          <a:p>
            <a:pPr marL="0" indent="0">
              <a:buNone/>
            </a:pPr>
            <a:r>
              <a:rPr lang="en-US" dirty="0"/>
              <a:t>043 </a:t>
            </a:r>
            <a:r>
              <a:rPr lang="en-US" dirty="0" smtClean="0"/>
              <a:t>__  </a:t>
            </a:r>
            <a:r>
              <a:rPr lang="en-US" dirty="0"/>
              <a:t>e-</a:t>
            </a:r>
            <a:r>
              <a:rPr lang="en-US" dirty="0" err="1"/>
              <a:t>gx</a:t>
            </a:r>
            <a:r>
              <a:rPr lang="en-US" dirty="0"/>
              <a:t>---</a:t>
            </a:r>
          </a:p>
          <a:p>
            <a:pPr marL="0" indent="0">
              <a:buNone/>
            </a:pPr>
            <a:r>
              <a:rPr lang="en-US" dirty="0"/>
              <a:t>046 </a:t>
            </a:r>
            <a:r>
              <a:rPr lang="en-US" dirty="0" smtClean="0"/>
              <a:t>__  $k </a:t>
            </a:r>
            <a:r>
              <a:rPr lang="en-US" dirty="0"/>
              <a:t>2016 </a:t>
            </a:r>
            <a:r>
              <a:rPr lang="en-US" dirty="0" smtClean="0"/>
              <a:t>$2 </a:t>
            </a:r>
            <a:r>
              <a:rPr lang="en-US" dirty="0" err="1"/>
              <a:t>edtf</a:t>
            </a:r>
            <a:endParaRPr lang="en-US" dirty="0"/>
          </a:p>
          <a:p>
            <a:pPr marL="0" indent="0">
              <a:buNone/>
            </a:pPr>
            <a:r>
              <a:rPr lang="en-US" dirty="0" smtClean="0"/>
              <a:t>050 00  PR9639.3.C535 </a:t>
            </a:r>
            <a:r>
              <a:rPr lang="en-US" dirty="0" err="1"/>
              <a:t>ǂb</a:t>
            </a:r>
            <a:r>
              <a:rPr lang="en-US" dirty="0"/>
              <a:t> W57 2018</a:t>
            </a:r>
          </a:p>
          <a:p>
            <a:pPr marL="0" indent="0">
              <a:buNone/>
            </a:pPr>
            <a:r>
              <a:rPr lang="en-US" dirty="0" smtClean="0"/>
              <a:t>082 04  823.914 </a:t>
            </a:r>
            <a:r>
              <a:rPr lang="en-US" dirty="0"/>
              <a:t>ǂ2 23</a:t>
            </a:r>
          </a:p>
          <a:p>
            <a:pPr marL="0" indent="0">
              <a:buNone/>
            </a:pPr>
            <a:r>
              <a:rPr lang="en-US" dirty="0" smtClean="0"/>
              <a:t>100 1_  </a:t>
            </a:r>
            <a:r>
              <a:rPr lang="en-US" dirty="0" err="1" smtClean="0"/>
              <a:t>Chidgey</a:t>
            </a:r>
            <a:r>
              <a:rPr lang="en-US" dirty="0"/>
              <a:t>, Catherine, </a:t>
            </a:r>
            <a:r>
              <a:rPr lang="en-US" dirty="0" smtClean="0"/>
              <a:t>$d </a:t>
            </a:r>
            <a:r>
              <a:rPr lang="en-US" dirty="0"/>
              <a:t>1970- </a:t>
            </a:r>
            <a:r>
              <a:rPr lang="en-US" dirty="0" smtClean="0"/>
              <a:t>$e </a:t>
            </a:r>
            <a:r>
              <a:rPr lang="en-US" dirty="0"/>
              <a:t>author.</a:t>
            </a:r>
          </a:p>
          <a:p>
            <a:pPr marL="0" indent="0">
              <a:buNone/>
            </a:pPr>
            <a:r>
              <a:rPr lang="en-US" dirty="0" smtClean="0"/>
              <a:t>245 14  The </a:t>
            </a:r>
            <a:r>
              <a:rPr lang="en-US" dirty="0"/>
              <a:t>wish child : </a:t>
            </a:r>
            <a:r>
              <a:rPr lang="en-US" dirty="0" smtClean="0"/>
              <a:t>$b </a:t>
            </a:r>
            <a:r>
              <a:rPr lang="en-US" dirty="0"/>
              <a:t>a novel / </a:t>
            </a:r>
            <a:r>
              <a:rPr lang="en-US" dirty="0" smtClean="0"/>
              <a:t>$c </a:t>
            </a:r>
            <a:r>
              <a:rPr lang="en-US" dirty="0"/>
              <a:t>Catherine </a:t>
            </a:r>
            <a:r>
              <a:rPr lang="en-US" dirty="0" err="1"/>
              <a:t>Chidgey</a:t>
            </a:r>
            <a:r>
              <a:rPr lang="en-US" dirty="0"/>
              <a:t>.</a:t>
            </a:r>
          </a:p>
          <a:p>
            <a:pPr marL="0" indent="0">
              <a:buNone/>
            </a:pPr>
            <a:r>
              <a:rPr lang="en-US" dirty="0"/>
              <a:t>250 </a:t>
            </a:r>
            <a:r>
              <a:rPr lang="en-US" dirty="0" smtClean="0"/>
              <a:t>__  First </a:t>
            </a:r>
            <a:r>
              <a:rPr lang="en-US" dirty="0"/>
              <a:t>Counterpoint hardcover edition.</a:t>
            </a:r>
          </a:p>
          <a:p>
            <a:pPr marL="0" indent="0">
              <a:buNone/>
            </a:pPr>
            <a:r>
              <a:rPr lang="en-US" dirty="0"/>
              <a:t>264 </a:t>
            </a:r>
            <a:r>
              <a:rPr lang="en-US" dirty="0" smtClean="0"/>
              <a:t>_1  Berkeley</a:t>
            </a:r>
            <a:r>
              <a:rPr lang="en-US" dirty="0"/>
              <a:t>, California : </a:t>
            </a:r>
            <a:r>
              <a:rPr lang="en-US" dirty="0" smtClean="0"/>
              <a:t>$b </a:t>
            </a:r>
            <a:r>
              <a:rPr lang="en-US" dirty="0"/>
              <a:t>Counterpoint, </a:t>
            </a:r>
            <a:r>
              <a:rPr lang="en-US" dirty="0" smtClean="0"/>
              <a:t>$c </a:t>
            </a:r>
            <a:r>
              <a:rPr lang="en-US" dirty="0"/>
              <a:t>2018.</a:t>
            </a:r>
          </a:p>
          <a:p>
            <a:pPr marL="0" indent="0">
              <a:buNone/>
            </a:pPr>
            <a:r>
              <a:rPr lang="en-US" dirty="0"/>
              <a:t>264 </a:t>
            </a:r>
            <a:r>
              <a:rPr lang="en-US" dirty="0" smtClean="0"/>
              <a:t>_4  $c </a:t>
            </a:r>
            <a:r>
              <a:rPr lang="en-US" dirty="0"/>
              <a:t>©2017</a:t>
            </a:r>
          </a:p>
          <a:p>
            <a:pPr marL="0" indent="0">
              <a:buNone/>
            </a:pPr>
            <a:r>
              <a:rPr lang="en-US" dirty="0"/>
              <a:t>300 </a:t>
            </a:r>
            <a:r>
              <a:rPr lang="en-US" dirty="0" smtClean="0"/>
              <a:t>__  371 </a:t>
            </a:r>
            <a:r>
              <a:rPr lang="en-US" dirty="0"/>
              <a:t>pages ; </a:t>
            </a:r>
            <a:r>
              <a:rPr lang="en-US" dirty="0" smtClean="0"/>
              <a:t>$c </a:t>
            </a:r>
            <a:r>
              <a:rPr lang="en-US" dirty="0"/>
              <a:t>24 cm</a:t>
            </a:r>
          </a:p>
          <a:p>
            <a:pPr marL="0" indent="0">
              <a:buNone/>
            </a:pPr>
            <a:r>
              <a:rPr lang="en-US" dirty="0" smtClean="0">
                <a:solidFill>
                  <a:srgbClr val="00B050"/>
                </a:solidFill>
              </a:rPr>
              <a:t>386 __  New </a:t>
            </a:r>
            <a:r>
              <a:rPr lang="en-US" dirty="0">
                <a:solidFill>
                  <a:srgbClr val="00B050"/>
                </a:solidFill>
              </a:rPr>
              <a:t>Zealanders </a:t>
            </a:r>
            <a:r>
              <a:rPr lang="en-US" dirty="0" smtClean="0">
                <a:solidFill>
                  <a:srgbClr val="00B050"/>
                </a:solidFill>
              </a:rPr>
              <a:t>$2 </a:t>
            </a:r>
            <a:r>
              <a:rPr lang="en-US" dirty="0" err="1" smtClean="0">
                <a:solidFill>
                  <a:srgbClr val="00B050"/>
                </a:solidFill>
              </a:rPr>
              <a:t>lcdgt</a:t>
            </a:r>
            <a:endParaRPr lang="en-US" dirty="0" smtClean="0">
              <a:solidFill>
                <a:srgbClr val="00B050"/>
              </a:solidFill>
            </a:endParaRPr>
          </a:p>
          <a:p>
            <a:pPr marL="0" indent="0">
              <a:buNone/>
            </a:pPr>
            <a:r>
              <a:rPr lang="en-US" dirty="0" smtClean="0"/>
              <a:t>386 __  Women $2 </a:t>
            </a:r>
            <a:r>
              <a:rPr lang="en-US" dirty="0" err="1" smtClean="0"/>
              <a:t>lcdgt</a:t>
            </a:r>
            <a:endParaRPr lang="en-US" dirty="0" smtClean="0"/>
          </a:p>
          <a:p>
            <a:pPr marL="0" indent="0">
              <a:buNone/>
            </a:pPr>
            <a:r>
              <a:rPr lang="en-US" dirty="0"/>
              <a:t>650 </a:t>
            </a:r>
            <a:r>
              <a:rPr lang="en-US" dirty="0" smtClean="0"/>
              <a:t>_0  World </a:t>
            </a:r>
            <a:r>
              <a:rPr lang="en-US" dirty="0"/>
              <a:t>War, 1939-1945 </a:t>
            </a:r>
            <a:r>
              <a:rPr lang="en-US" dirty="0" smtClean="0"/>
              <a:t>$x </a:t>
            </a:r>
            <a:r>
              <a:rPr lang="en-US" dirty="0"/>
              <a:t>Children </a:t>
            </a:r>
            <a:r>
              <a:rPr lang="en-US" dirty="0" smtClean="0"/>
              <a:t>$z </a:t>
            </a:r>
            <a:r>
              <a:rPr lang="en-US" dirty="0"/>
              <a:t>Germany </a:t>
            </a:r>
            <a:r>
              <a:rPr lang="en-US" dirty="0" smtClean="0"/>
              <a:t>$z </a:t>
            </a:r>
            <a:r>
              <a:rPr lang="en-US" dirty="0"/>
              <a:t>Berlin </a:t>
            </a:r>
            <a:r>
              <a:rPr lang="en-US" dirty="0" smtClean="0"/>
              <a:t>$v </a:t>
            </a:r>
            <a:r>
              <a:rPr lang="en-US" dirty="0"/>
              <a:t>Fiction.</a:t>
            </a:r>
          </a:p>
          <a:p>
            <a:pPr marL="0" indent="0">
              <a:buNone/>
            </a:pPr>
            <a:r>
              <a:rPr lang="en-US" dirty="0"/>
              <a:t>655 </a:t>
            </a:r>
            <a:r>
              <a:rPr lang="en-US" dirty="0" smtClean="0"/>
              <a:t>_7  Historical </a:t>
            </a:r>
            <a:r>
              <a:rPr lang="en-US" dirty="0"/>
              <a:t>fiction. </a:t>
            </a:r>
            <a:r>
              <a:rPr lang="en-US" dirty="0" smtClean="0"/>
              <a:t>$2 </a:t>
            </a:r>
            <a:r>
              <a:rPr lang="en-US" dirty="0" err="1"/>
              <a:t>lcgft</a:t>
            </a:r>
            <a:endParaRPr lang="en-US" dirty="0"/>
          </a:p>
          <a:p>
            <a:pPr marL="0" indent="0">
              <a:buNone/>
            </a:pPr>
            <a:r>
              <a:rPr lang="en-US" dirty="0">
                <a:solidFill>
                  <a:srgbClr val="FF0000"/>
                </a:solidFill>
              </a:rPr>
              <a:t>655 </a:t>
            </a:r>
            <a:r>
              <a:rPr lang="en-US" dirty="0" smtClean="0">
                <a:solidFill>
                  <a:srgbClr val="FF0000"/>
                </a:solidFill>
              </a:rPr>
              <a:t>_7  Novels</a:t>
            </a:r>
            <a:r>
              <a:rPr lang="en-US" dirty="0">
                <a:solidFill>
                  <a:srgbClr val="FF0000"/>
                </a:solidFill>
              </a:rPr>
              <a:t>. </a:t>
            </a:r>
            <a:r>
              <a:rPr lang="en-US" dirty="0" smtClean="0">
                <a:solidFill>
                  <a:srgbClr val="FF0000"/>
                </a:solidFill>
              </a:rPr>
              <a:t>$2 </a:t>
            </a:r>
            <a:r>
              <a:rPr lang="en-US" dirty="0" err="1">
                <a:solidFill>
                  <a:srgbClr val="FF0000"/>
                </a:solidFill>
              </a:rPr>
              <a:t>lcgft</a:t>
            </a:r>
            <a:endParaRPr lang="en-US"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690" y="531299"/>
            <a:ext cx="2316882" cy="3499700"/>
          </a:xfrm>
          <a:prstGeom prst="rect">
            <a:avLst/>
          </a:prstGeom>
        </p:spPr>
      </p:pic>
      <p:sp>
        <p:nvSpPr>
          <p:cNvPr id="2" name="Slide Number Placeholder 1"/>
          <p:cNvSpPr>
            <a:spLocks noGrp="1"/>
          </p:cNvSpPr>
          <p:nvPr>
            <p:ph type="sldNum" sz="quarter" idx="12"/>
          </p:nvPr>
        </p:nvSpPr>
        <p:spPr/>
        <p:txBody>
          <a:bodyPr/>
          <a:lstStyle/>
          <a:p>
            <a:fld id="{EA423A1F-FF2F-4BFF-9EEC-548F1397DEF9}" type="slidenum">
              <a:rPr lang="en-US" smtClean="0"/>
              <a:t>28</a:t>
            </a:fld>
            <a:endParaRPr lang="en-US"/>
          </a:p>
        </p:txBody>
      </p:sp>
    </p:spTree>
    <p:extLst>
      <p:ext uri="{BB962C8B-B14F-4D97-AF65-F5344CB8AC3E}">
        <p14:creationId xmlns:p14="http://schemas.microsoft.com/office/powerpoint/2010/main" val="3771090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040" y="351692"/>
            <a:ext cx="11300208" cy="6385727"/>
          </a:xfrm>
        </p:spPr>
        <p:txBody>
          <a:bodyPr>
            <a:normAutofit lnSpcReduction="10000"/>
          </a:bodyPr>
          <a:lstStyle/>
          <a:p>
            <a:pPr marL="0" indent="0">
              <a:buNone/>
            </a:pPr>
            <a:r>
              <a:rPr lang="en-US" dirty="0" smtClean="0"/>
              <a:t>Comp: co</a:t>
            </a:r>
          </a:p>
          <a:p>
            <a:pPr marL="0" indent="0">
              <a:buNone/>
            </a:pPr>
            <a:r>
              <a:rPr lang="en-US" dirty="0"/>
              <a:t>048 </a:t>
            </a:r>
            <a:r>
              <a:rPr lang="en-US" dirty="0" smtClean="0"/>
              <a:t>__  $b </a:t>
            </a:r>
            <a:r>
              <a:rPr lang="en-US" dirty="0"/>
              <a:t>tb02 </a:t>
            </a:r>
            <a:r>
              <a:rPr lang="en-US" dirty="0" smtClean="0"/>
              <a:t>$a </a:t>
            </a:r>
            <a:r>
              <a:rPr lang="en-US" dirty="0" err="1"/>
              <a:t>oa</a:t>
            </a:r>
            <a:endParaRPr lang="en-US" dirty="0"/>
          </a:p>
          <a:p>
            <a:pPr marL="0" indent="0">
              <a:buNone/>
            </a:pPr>
            <a:r>
              <a:rPr lang="en-US" dirty="0" smtClean="0"/>
              <a:t>050 14  M1037.4.G8 $b </a:t>
            </a:r>
            <a:r>
              <a:rPr lang="en-US" dirty="0"/>
              <a:t>T34 </a:t>
            </a:r>
            <a:r>
              <a:rPr lang="en-US" dirty="0" smtClean="0"/>
              <a:t>2008</a:t>
            </a:r>
          </a:p>
          <a:p>
            <a:pPr marL="0" indent="0">
              <a:buNone/>
            </a:pPr>
            <a:r>
              <a:rPr lang="en-US" dirty="0" smtClean="0"/>
              <a:t>100 1_  </a:t>
            </a:r>
            <a:r>
              <a:rPr lang="en-US" dirty="0" err="1"/>
              <a:t>Tailleferre</a:t>
            </a:r>
            <a:r>
              <a:rPr lang="en-US" dirty="0"/>
              <a:t>, Germaine, </a:t>
            </a:r>
            <a:r>
              <a:rPr lang="en-US" dirty="0" smtClean="0"/>
              <a:t>$d 1892-1983, $e composer.</a:t>
            </a:r>
            <a:endParaRPr lang="en-US" dirty="0"/>
          </a:p>
          <a:p>
            <a:pPr marL="0" indent="0">
              <a:buNone/>
            </a:pPr>
            <a:r>
              <a:rPr lang="en-US" dirty="0" smtClean="0"/>
              <a:t>240 10  Concertos</a:t>
            </a:r>
            <a:r>
              <a:rPr lang="en-US" dirty="0"/>
              <a:t>, </a:t>
            </a:r>
            <a:r>
              <a:rPr lang="en-US" dirty="0" smtClean="0"/>
              <a:t>$m </a:t>
            </a:r>
            <a:r>
              <a:rPr lang="en-US" dirty="0"/>
              <a:t>guitars (2), orchestra</a:t>
            </a:r>
          </a:p>
          <a:p>
            <a:pPr marL="0" indent="0">
              <a:buNone/>
            </a:pPr>
            <a:r>
              <a:rPr lang="en-US" dirty="0" smtClean="0"/>
              <a:t>245 10  Concerto </a:t>
            </a:r>
            <a:r>
              <a:rPr lang="en-US" dirty="0"/>
              <a:t>pour </a:t>
            </a:r>
            <a:r>
              <a:rPr lang="en-US" dirty="0" err="1"/>
              <a:t>deux</a:t>
            </a:r>
            <a:r>
              <a:rPr lang="en-US" dirty="0"/>
              <a:t> </a:t>
            </a:r>
            <a:r>
              <a:rPr lang="en-US" dirty="0" err="1"/>
              <a:t>guitares</a:t>
            </a:r>
            <a:r>
              <a:rPr lang="en-US" dirty="0"/>
              <a:t> et </a:t>
            </a:r>
            <a:r>
              <a:rPr lang="en-US" dirty="0" err="1"/>
              <a:t>orchestre</a:t>
            </a:r>
            <a:r>
              <a:rPr lang="en-US" dirty="0"/>
              <a:t> / </a:t>
            </a:r>
            <a:r>
              <a:rPr lang="en-US" dirty="0" smtClean="0"/>
              <a:t>$c </a:t>
            </a:r>
            <a:r>
              <a:rPr lang="en-US" dirty="0"/>
              <a:t>Germaine </a:t>
            </a:r>
            <a:r>
              <a:rPr lang="en-US" dirty="0" err="1"/>
              <a:t>Tailleferre</a:t>
            </a:r>
            <a:r>
              <a:rPr lang="en-US" dirty="0" smtClean="0"/>
              <a:t>.</a:t>
            </a:r>
          </a:p>
          <a:p>
            <a:pPr marL="0" indent="0">
              <a:buNone/>
            </a:pPr>
            <a:r>
              <a:rPr lang="en-US" dirty="0"/>
              <a:t>300 </a:t>
            </a:r>
            <a:r>
              <a:rPr lang="en-US" dirty="0" smtClean="0"/>
              <a:t>__  </a:t>
            </a:r>
            <a:r>
              <a:rPr lang="en-US" dirty="0"/>
              <a:t>1 score (77 pages) ; </a:t>
            </a:r>
            <a:r>
              <a:rPr lang="en-US" dirty="0" smtClean="0"/>
              <a:t>$c </a:t>
            </a:r>
            <a:r>
              <a:rPr lang="en-US" dirty="0"/>
              <a:t>30 cm</a:t>
            </a:r>
          </a:p>
          <a:p>
            <a:pPr marL="0" indent="0">
              <a:buNone/>
            </a:pPr>
            <a:r>
              <a:rPr lang="en-US" dirty="0" smtClean="0"/>
              <a:t>382 01  $b </a:t>
            </a:r>
            <a:r>
              <a:rPr lang="en-US" dirty="0"/>
              <a:t>guitar </a:t>
            </a:r>
            <a:r>
              <a:rPr lang="en-US" dirty="0" smtClean="0"/>
              <a:t>$n </a:t>
            </a:r>
            <a:r>
              <a:rPr lang="en-US" dirty="0"/>
              <a:t>2 </a:t>
            </a:r>
            <a:r>
              <a:rPr lang="en-US" dirty="0" smtClean="0"/>
              <a:t>$a </a:t>
            </a:r>
            <a:r>
              <a:rPr lang="en-US" dirty="0"/>
              <a:t>orchestra </a:t>
            </a:r>
            <a:r>
              <a:rPr lang="en-US" dirty="0" smtClean="0"/>
              <a:t>$e </a:t>
            </a:r>
            <a:r>
              <a:rPr lang="en-US" dirty="0"/>
              <a:t>1 </a:t>
            </a:r>
            <a:r>
              <a:rPr lang="en-US" dirty="0" smtClean="0"/>
              <a:t>$r </a:t>
            </a:r>
            <a:r>
              <a:rPr lang="en-US" dirty="0"/>
              <a:t>2 </a:t>
            </a:r>
            <a:r>
              <a:rPr lang="en-US" dirty="0" smtClean="0"/>
              <a:t>$t </a:t>
            </a:r>
            <a:r>
              <a:rPr lang="en-US" dirty="0"/>
              <a:t>1 </a:t>
            </a:r>
            <a:r>
              <a:rPr lang="en-US" dirty="0" smtClean="0"/>
              <a:t>$2 </a:t>
            </a:r>
            <a:r>
              <a:rPr lang="en-US" dirty="0" err="1"/>
              <a:t>lcmpt</a:t>
            </a:r>
            <a:endParaRPr lang="en-US" dirty="0"/>
          </a:p>
          <a:p>
            <a:pPr marL="0" indent="0">
              <a:buNone/>
            </a:pPr>
            <a:r>
              <a:rPr lang="en-US" dirty="0">
                <a:solidFill>
                  <a:srgbClr val="00B050"/>
                </a:solidFill>
              </a:rPr>
              <a:t>386 </a:t>
            </a:r>
            <a:r>
              <a:rPr lang="en-US" dirty="0" smtClean="0">
                <a:solidFill>
                  <a:srgbClr val="00B050"/>
                </a:solidFill>
              </a:rPr>
              <a:t>__  </a:t>
            </a:r>
            <a:r>
              <a:rPr lang="en-US" dirty="0">
                <a:solidFill>
                  <a:srgbClr val="00B050"/>
                </a:solidFill>
              </a:rPr>
              <a:t>French </a:t>
            </a:r>
            <a:r>
              <a:rPr lang="en-US" dirty="0" smtClean="0">
                <a:solidFill>
                  <a:srgbClr val="00B050"/>
                </a:solidFill>
              </a:rPr>
              <a:t>$2 </a:t>
            </a:r>
            <a:r>
              <a:rPr lang="en-US" dirty="0" err="1">
                <a:solidFill>
                  <a:srgbClr val="00B050"/>
                </a:solidFill>
              </a:rPr>
              <a:t>lcdgt</a:t>
            </a:r>
            <a:endParaRPr lang="en-US" dirty="0">
              <a:solidFill>
                <a:srgbClr val="00B050"/>
              </a:solidFill>
            </a:endParaRPr>
          </a:p>
          <a:p>
            <a:pPr marL="0" indent="0">
              <a:buNone/>
            </a:pPr>
            <a:r>
              <a:rPr lang="en-US" dirty="0" smtClean="0">
                <a:solidFill>
                  <a:srgbClr val="00B050"/>
                </a:solidFill>
              </a:rPr>
              <a:t>386 __  Women $2 </a:t>
            </a:r>
            <a:r>
              <a:rPr lang="en-US" dirty="0" err="1" smtClean="0">
                <a:solidFill>
                  <a:srgbClr val="00B050"/>
                </a:solidFill>
              </a:rPr>
              <a:t>lcdgt</a:t>
            </a:r>
            <a:endParaRPr lang="en-US" dirty="0" smtClean="0">
              <a:solidFill>
                <a:srgbClr val="00B050"/>
              </a:solidFill>
            </a:endParaRPr>
          </a:p>
          <a:p>
            <a:pPr marL="0" indent="0">
              <a:buNone/>
            </a:pPr>
            <a:r>
              <a:rPr lang="en-US" dirty="0"/>
              <a:t>650 </a:t>
            </a:r>
            <a:r>
              <a:rPr lang="en-US" dirty="0" smtClean="0"/>
              <a:t>_0  Concertos </a:t>
            </a:r>
            <a:r>
              <a:rPr lang="en-US" dirty="0"/>
              <a:t>(Guitars (2)) </a:t>
            </a:r>
            <a:r>
              <a:rPr lang="en-US" dirty="0" smtClean="0"/>
              <a:t>$v </a:t>
            </a:r>
            <a:r>
              <a:rPr lang="en-US" dirty="0"/>
              <a:t>Scores.</a:t>
            </a:r>
          </a:p>
          <a:p>
            <a:pPr marL="0" indent="0">
              <a:buNone/>
            </a:pPr>
            <a:r>
              <a:rPr lang="en-US" dirty="0">
                <a:solidFill>
                  <a:srgbClr val="FF0000"/>
                </a:solidFill>
              </a:rPr>
              <a:t>655 </a:t>
            </a:r>
            <a:r>
              <a:rPr lang="en-US" dirty="0" smtClean="0">
                <a:solidFill>
                  <a:srgbClr val="FF0000"/>
                </a:solidFill>
              </a:rPr>
              <a:t>_7  Concertos</a:t>
            </a:r>
            <a:r>
              <a:rPr lang="en-US" dirty="0">
                <a:solidFill>
                  <a:srgbClr val="FF0000"/>
                </a:solidFill>
              </a:rPr>
              <a:t>. </a:t>
            </a:r>
            <a:r>
              <a:rPr lang="en-US" dirty="0" smtClean="0">
                <a:solidFill>
                  <a:srgbClr val="FF0000"/>
                </a:solidFill>
              </a:rPr>
              <a:t>$2 </a:t>
            </a:r>
            <a:r>
              <a:rPr lang="en-US" dirty="0" err="1">
                <a:solidFill>
                  <a:srgbClr val="FF0000"/>
                </a:solidFill>
              </a:rPr>
              <a:t>lcgft</a:t>
            </a:r>
            <a:endParaRPr lang="en-US" dirty="0">
              <a:solidFill>
                <a:srgbClr val="FF0000"/>
              </a:solidFill>
            </a:endParaRPr>
          </a:p>
          <a:p>
            <a:pPr marL="0" indent="0">
              <a:buNone/>
            </a:pPr>
            <a:r>
              <a:rPr lang="en-US" dirty="0"/>
              <a:t>655 </a:t>
            </a:r>
            <a:r>
              <a:rPr lang="en-US" dirty="0" smtClean="0"/>
              <a:t>_7  Scores</a:t>
            </a:r>
            <a:r>
              <a:rPr lang="en-US" dirty="0"/>
              <a:t>. </a:t>
            </a:r>
            <a:r>
              <a:rPr lang="en-US" dirty="0" smtClean="0"/>
              <a:t>$2 </a:t>
            </a:r>
            <a:r>
              <a:rPr lang="en-US" dirty="0" err="1"/>
              <a:t>lcgft</a:t>
            </a:r>
            <a:endParaRPr lang="en-US" dirty="0"/>
          </a:p>
        </p:txBody>
      </p:sp>
      <p:sp>
        <p:nvSpPr>
          <p:cNvPr id="2" name="Slide Number Placeholder 1"/>
          <p:cNvSpPr>
            <a:spLocks noGrp="1"/>
          </p:cNvSpPr>
          <p:nvPr>
            <p:ph type="sldNum" sz="quarter" idx="12"/>
          </p:nvPr>
        </p:nvSpPr>
        <p:spPr/>
        <p:txBody>
          <a:bodyPr/>
          <a:lstStyle/>
          <a:p>
            <a:fld id="{EA423A1F-FF2F-4BFF-9EEC-548F1397DEF9}" type="slidenum">
              <a:rPr lang="en-US" smtClean="0"/>
              <a:t>29</a:t>
            </a:fld>
            <a:endParaRPr lang="en-US"/>
          </a:p>
        </p:txBody>
      </p:sp>
    </p:spTree>
    <p:extLst>
      <p:ext uri="{BB962C8B-B14F-4D97-AF65-F5344CB8AC3E}">
        <p14:creationId xmlns:p14="http://schemas.microsoft.com/office/powerpoint/2010/main" val="60755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96024"/>
            <a:ext cx="12192000" cy="5346361"/>
          </a:xfrm>
          <a:prstGeom prst="rect">
            <a:avLst/>
          </a:prstGeom>
        </p:spPr>
      </p:pic>
      <p:sp>
        <p:nvSpPr>
          <p:cNvPr id="5" name="Title 4"/>
          <p:cNvSpPr>
            <a:spLocks noGrp="1"/>
          </p:cNvSpPr>
          <p:nvPr>
            <p:ph type="title"/>
          </p:nvPr>
        </p:nvSpPr>
        <p:spPr>
          <a:xfrm>
            <a:off x="2480303" y="6164132"/>
            <a:ext cx="6624368" cy="693868"/>
          </a:xfrm>
        </p:spPr>
        <p:txBody>
          <a:bodyPr>
            <a:normAutofit fontScale="90000"/>
          </a:bodyPr>
          <a:lstStyle/>
          <a:p>
            <a:r>
              <a:rPr lang="en-US" dirty="0" smtClean="0">
                <a:hlinkClick r:id="rId4"/>
              </a:rPr>
              <a:t>https://tinyurl.com/y2pg6sy3</a:t>
            </a:r>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fld id="{EA423A1F-FF2F-4BFF-9EEC-548F1397DEF9}" type="slidenum">
              <a:rPr lang="en-US" smtClean="0"/>
              <a:t>3</a:t>
            </a:fld>
            <a:endParaRPr lang="en-US"/>
          </a:p>
        </p:txBody>
      </p:sp>
    </p:spTree>
    <p:extLst>
      <p:ext uri="{BB962C8B-B14F-4D97-AF65-F5344CB8AC3E}">
        <p14:creationId xmlns:p14="http://schemas.microsoft.com/office/powerpoint/2010/main" val="1222533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702" y="200967"/>
            <a:ext cx="11300208" cy="6506308"/>
          </a:xfrm>
        </p:spPr>
        <p:txBody>
          <a:bodyPr>
            <a:normAutofit fontScale="77500" lnSpcReduction="20000"/>
          </a:bodyPr>
          <a:lstStyle/>
          <a:p>
            <a:pPr marL="0" indent="0">
              <a:buNone/>
            </a:pPr>
            <a:r>
              <a:rPr lang="en-US" dirty="0" err="1" smtClean="0"/>
              <a:t>Audn</a:t>
            </a:r>
            <a:r>
              <a:rPr lang="en-US" dirty="0" smtClean="0"/>
              <a:t>: c     </a:t>
            </a:r>
            <a:r>
              <a:rPr lang="en-US" dirty="0" err="1" smtClean="0"/>
              <a:t>Cont</a:t>
            </a:r>
            <a:r>
              <a:rPr lang="en-US" dirty="0" smtClean="0"/>
              <a:t>: 6</a:t>
            </a:r>
          </a:p>
          <a:p>
            <a:pPr marL="0" indent="0">
              <a:buNone/>
            </a:pPr>
            <a:r>
              <a:rPr lang="en-US" dirty="0" smtClean="0"/>
              <a:t>050 00  PZ7.7.N357 $b </a:t>
            </a:r>
            <a:r>
              <a:rPr lang="en-US" dirty="0" err="1"/>
              <a:t>Fis</a:t>
            </a:r>
            <a:r>
              <a:rPr lang="en-US" dirty="0"/>
              <a:t> 2017</a:t>
            </a:r>
          </a:p>
          <a:p>
            <a:pPr marL="0" indent="0">
              <a:buNone/>
            </a:pPr>
            <a:r>
              <a:rPr lang="en-US" dirty="0" smtClean="0"/>
              <a:t>082 00  741.5/973 $2 </a:t>
            </a:r>
            <a:r>
              <a:rPr lang="en-US" dirty="0"/>
              <a:t>23</a:t>
            </a:r>
          </a:p>
          <a:p>
            <a:pPr marL="0" indent="0">
              <a:buNone/>
            </a:pPr>
            <a:r>
              <a:rPr lang="en-US" dirty="0" smtClean="0"/>
              <a:t>100 1_  </a:t>
            </a:r>
            <a:r>
              <a:rPr lang="en-US" dirty="0"/>
              <a:t>Napoli, Donna Jo, </a:t>
            </a:r>
            <a:r>
              <a:rPr lang="en-US" dirty="0" smtClean="0"/>
              <a:t>$d </a:t>
            </a:r>
            <a:r>
              <a:rPr lang="en-US" dirty="0"/>
              <a:t>1948- </a:t>
            </a:r>
            <a:r>
              <a:rPr lang="en-US" dirty="0" smtClean="0"/>
              <a:t>$e </a:t>
            </a:r>
            <a:r>
              <a:rPr lang="en-US" dirty="0"/>
              <a:t>author.</a:t>
            </a:r>
          </a:p>
          <a:p>
            <a:pPr marL="0" indent="0">
              <a:buNone/>
            </a:pPr>
            <a:r>
              <a:rPr lang="en-US" dirty="0" smtClean="0"/>
              <a:t>245 10  Fish </a:t>
            </a:r>
            <a:r>
              <a:rPr lang="en-US" dirty="0"/>
              <a:t>Girl / </a:t>
            </a:r>
            <a:r>
              <a:rPr lang="en-US" dirty="0" smtClean="0"/>
              <a:t>$c </a:t>
            </a:r>
            <a:r>
              <a:rPr lang="en-US" dirty="0"/>
              <a:t>story by Donna Jo Napoli &amp; David </a:t>
            </a:r>
            <a:r>
              <a:rPr lang="en-US" dirty="0" err="1"/>
              <a:t>Wiesner</a:t>
            </a:r>
            <a:r>
              <a:rPr lang="en-US" dirty="0"/>
              <a:t> ; pictures by David </a:t>
            </a:r>
            <a:r>
              <a:rPr lang="en-US" dirty="0" err="1"/>
              <a:t>Wiesner</a:t>
            </a:r>
            <a:r>
              <a:rPr lang="en-US" dirty="0"/>
              <a:t>.</a:t>
            </a:r>
          </a:p>
          <a:p>
            <a:pPr marL="0" indent="0">
              <a:buNone/>
            </a:pPr>
            <a:r>
              <a:rPr lang="en-US" dirty="0"/>
              <a:t>264 </a:t>
            </a:r>
            <a:r>
              <a:rPr lang="en-US" dirty="0" smtClean="0"/>
              <a:t>_1  New </a:t>
            </a:r>
            <a:r>
              <a:rPr lang="en-US" dirty="0"/>
              <a:t>York, New York : </a:t>
            </a:r>
            <a:r>
              <a:rPr lang="en-US" dirty="0" smtClean="0"/>
              <a:t>$b </a:t>
            </a:r>
            <a:r>
              <a:rPr lang="en-US" dirty="0"/>
              <a:t>Clarion Books, </a:t>
            </a:r>
            <a:r>
              <a:rPr lang="en-US" dirty="0" smtClean="0"/>
              <a:t>$c </a:t>
            </a:r>
            <a:r>
              <a:rPr lang="en-US" dirty="0"/>
              <a:t>[2017]</a:t>
            </a:r>
          </a:p>
          <a:p>
            <a:pPr marL="0" indent="0">
              <a:buNone/>
            </a:pPr>
            <a:r>
              <a:rPr lang="en-US" dirty="0"/>
              <a:t>264 </a:t>
            </a:r>
            <a:r>
              <a:rPr lang="en-US" dirty="0" smtClean="0"/>
              <a:t>_4  $c </a:t>
            </a:r>
            <a:r>
              <a:rPr lang="en-US" dirty="0"/>
              <a:t>©2017</a:t>
            </a:r>
          </a:p>
          <a:p>
            <a:pPr marL="0" indent="0">
              <a:buNone/>
            </a:pPr>
            <a:r>
              <a:rPr lang="en-US" dirty="0"/>
              <a:t>300 </a:t>
            </a:r>
            <a:r>
              <a:rPr lang="en-US" dirty="0" smtClean="0"/>
              <a:t>__  </a:t>
            </a:r>
            <a:r>
              <a:rPr lang="en-US" dirty="0"/>
              <a:t>182 pages : </a:t>
            </a:r>
            <a:r>
              <a:rPr lang="en-US" dirty="0" smtClean="0"/>
              <a:t>$b </a:t>
            </a:r>
            <a:r>
              <a:rPr lang="en-US" dirty="0"/>
              <a:t>color illustrations ; </a:t>
            </a:r>
            <a:r>
              <a:rPr lang="en-US" dirty="0" smtClean="0"/>
              <a:t>$c </a:t>
            </a:r>
            <a:r>
              <a:rPr lang="en-US" dirty="0"/>
              <a:t>27 cm</a:t>
            </a:r>
          </a:p>
          <a:p>
            <a:pPr marL="0" indent="0">
              <a:buNone/>
            </a:pPr>
            <a:r>
              <a:rPr lang="en-US" dirty="0">
                <a:solidFill>
                  <a:srgbClr val="0070C0"/>
                </a:solidFill>
              </a:rPr>
              <a:t>385 </a:t>
            </a:r>
            <a:r>
              <a:rPr lang="en-US" dirty="0" smtClean="0">
                <a:solidFill>
                  <a:srgbClr val="0070C0"/>
                </a:solidFill>
              </a:rPr>
              <a:t>__  $n </a:t>
            </a:r>
            <a:r>
              <a:rPr lang="en-US" dirty="0">
                <a:solidFill>
                  <a:srgbClr val="0070C0"/>
                </a:solidFill>
              </a:rPr>
              <a:t>age </a:t>
            </a:r>
            <a:r>
              <a:rPr lang="en-US" dirty="0" smtClean="0">
                <a:solidFill>
                  <a:srgbClr val="0070C0"/>
                </a:solidFill>
              </a:rPr>
              <a:t>$a </a:t>
            </a:r>
            <a:r>
              <a:rPr lang="en-US" dirty="0">
                <a:solidFill>
                  <a:srgbClr val="0070C0"/>
                </a:solidFill>
              </a:rPr>
              <a:t>Preteens </a:t>
            </a:r>
            <a:r>
              <a:rPr lang="en-US" dirty="0" smtClean="0">
                <a:solidFill>
                  <a:srgbClr val="0070C0"/>
                </a:solidFill>
              </a:rPr>
              <a:t>$2 </a:t>
            </a:r>
            <a:r>
              <a:rPr lang="en-US" dirty="0" err="1">
                <a:solidFill>
                  <a:srgbClr val="0070C0"/>
                </a:solidFill>
              </a:rPr>
              <a:t>lcdgt</a:t>
            </a:r>
            <a:endParaRPr lang="en-US" dirty="0">
              <a:solidFill>
                <a:srgbClr val="0070C0"/>
              </a:solidFill>
            </a:endParaRPr>
          </a:p>
          <a:p>
            <a:pPr marL="0" indent="0">
              <a:buNone/>
            </a:pPr>
            <a:r>
              <a:rPr lang="en-US" dirty="0"/>
              <a:t>386 </a:t>
            </a:r>
            <a:r>
              <a:rPr lang="en-US" dirty="0" smtClean="0"/>
              <a:t>__  $n </a:t>
            </a:r>
            <a:r>
              <a:rPr lang="en-US" dirty="0" err="1"/>
              <a:t>nat</a:t>
            </a:r>
            <a:r>
              <a:rPr lang="en-US" dirty="0"/>
              <a:t> </a:t>
            </a:r>
            <a:r>
              <a:rPr lang="en-US" dirty="0" smtClean="0"/>
              <a:t>$a </a:t>
            </a:r>
            <a:r>
              <a:rPr lang="en-US" dirty="0"/>
              <a:t>Americans </a:t>
            </a:r>
            <a:r>
              <a:rPr lang="en-US" dirty="0" smtClean="0"/>
              <a:t>$2 </a:t>
            </a:r>
            <a:r>
              <a:rPr lang="en-US" dirty="0" err="1"/>
              <a:t>lcdgt</a:t>
            </a:r>
            <a:endParaRPr lang="en-US" dirty="0"/>
          </a:p>
          <a:p>
            <a:pPr marL="0" indent="0">
              <a:buNone/>
            </a:pPr>
            <a:r>
              <a:rPr lang="en-US" dirty="0"/>
              <a:t>386 </a:t>
            </a:r>
            <a:r>
              <a:rPr lang="en-US" dirty="0" smtClean="0"/>
              <a:t>__  $n </a:t>
            </a:r>
            <a:r>
              <a:rPr lang="en-US" dirty="0" err="1"/>
              <a:t>gdr</a:t>
            </a:r>
            <a:r>
              <a:rPr lang="en-US" dirty="0"/>
              <a:t> </a:t>
            </a:r>
            <a:r>
              <a:rPr lang="en-US" dirty="0" smtClean="0"/>
              <a:t>$a </a:t>
            </a:r>
            <a:r>
              <a:rPr lang="en-US" dirty="0"/>
              <a:t>Women </a:t>
            </a:r>
            <a:r>
              <a:rPr lang="en-US" dirty="0" smtClean="0"/>
              <a:t>$2 </a:t>
            </a:r>
            <a:r>
              <a:rPr lang="en-US" dirty="0" err="1"/>
              <a:t>lcdgt</a:t>
            </a:r>
            <a:endParaRPr lang="en-US" dirty="0"/>
          </a:p>
          <a:p>
            <a:pPr marL="0" indent="0">
              <a:buNone/>
            </a:pPr>
            <a:r>
              <a:rPr lang="en-US" dirty="0"/>
              <a:t>650 </a:t>
            </a:r>
            <a:r>
              <a:rPr lang="en-US" dirty="0" smtClean="0"/>
              <a:t>_0  Mermaids $v </a:t>
            </a:r>
            <a:r>
              <a:rPr lang="en-US" dirty="0"/>
              <a:t>Comic books, strips, etc.</a:t>
            </a:r>
          </a:p>
          <a:p>
            <a:pPr marL="0" indent="0">
              <a:buNone/>
            </a:pPr>
            <a:r>
              <a:rPr lang="en-US" dirty="0"/>
              <a:t>650 </a:t>
            </a:r>
            <a:r>
              <a:rPr lang="en-US" dirty="0" smtClean="0"/>
              <a:t>_0  Self-actualization </a:t>
            </a:r>
            <a:r>
              <a:rPr lang="en-US" dirty="0"/>
              <a:t>(Psychology) $</a:t>
            </a:r>
            <a:r>
              <a:rPr lang="en-US" dirty="0" smtClean="0"/>
              <a:t>v </a:t>
            </a:r>
            <a:r>
              <a:rPr lang="en-US" dirty="0"/>
              <a:t>Comic books, strips, etc.</a:t>
            </a:r>
          </a:p>
          <a:p>
            <a:pPr marL="0" indent="0">
              <a:buNone/>
            </a:pPr>
            <a:r>
              <a:rPr lang="en-US" dirty="0"/>
              <a:t>650 </a:t>
            </a:r>
            <a:r>
              <a:rPr lang="en-US" dirty="0" smtClean="0"/>
              <a:t>_0  Sideshows $v </a:t>
            </a:r>
            <a:r>
              <a:rPr lang="en-US" dirty="0"/>
              <a:t>Comic books, strips, etc.</a:t>
            </a:r>
          </a:p>
          <a:p>
            <a:pPr marL="0" indent="0">
              <a:buNone/>
            </a:pPr>
            <a:r>
              <a:rPr lang="en-US" dirty="0"/>
              <a:t>650 </a:t>
            </a:r>
            <a:r>
              <a:rPr lang="en-US" dirty="0" smtClean="0"/>
              <a:t>_0  Marine </a:t>
            </a:r>
            <a:r>
              <a:rPr lang="en-US" dirty="0"/>
              <a:t>animals </a:t>
            </a:r>
            <a:r>
              <a:rPr lang="en-US" dirty="0" smtClean="0"/>
              <a:t>$v </a:t>
            </a:r>
            <a:r>
              <a:rPr lang="en-US" dirty="0"/>
              <a:t>Comic books, strips, etc.</a:t>
            </a:r>
          </a:p>
          <a:p>
            <a:pPr marL="0" indent="0">
              <a:buNone/>
            </a:pPr>
            <a:r>
              <a:rPr lang="en-US" dirty="0"/>
              <a:t>655 </a:t>
            </a:r>
            <a:r>
              <a:rPr lang="en-US" dirty="0" smtClean="0"/>
              <a:t>_7  Fantasy </a:t>
            </a:r>
            <a:r>
              <a:rPr lang="en-US" dirty="0"/>
              <a:t>comics. </a:t>
            </a:r>
            <a:r>
              <a:rPr lang="en-US" dirty="0" smtClean="0"/>
              <a:t>$2 </a:t>
            </a:r>
            <a:r>
              <a:rPr lang="en-US" dirty="0" err="1"/>
              <a:t>lcgft</a:t>
            </a:r>
            <a:endParaRPr lang="en-US" dirty="0"/>
          </a:p>
          <a:p>
            <a:pPr marL="0" indent="0">
              <a:buNone/>
            </a:pPr>
            <a:r>
              <a:rPr lang="en-US" dirty="0">
                <a:solidFill>
                  <a:srgbClr val="FF0000"/>
                </a:solidFill>
              </a:rPr>
              <a:t>655 </a:t>
            </a:r>
            <a:r>
              <a:rPr lang="en-US" dirty="0" smtClean="0">
                <a:solidFill>
                  <a:srgbClr val="FF0000"/>
                </a:solidFill>
              </a:rPr>
              <a:t>_7  Graphic </a:t>
            </a:r>
            <a:r>
              <a:rPr lang="en-US" dirty="0">
                <a:solidFill>
                  <a:srgbClr val="FF0000"/>
                </a:solidFill>
              </a:rPr>
              <a:t>novels. </a:t>
            </a:r>
            <a:r>
              <a:rPr lang="en-US" dirty="0" smtClean="0">
                <a:solidFill>
                  <a:srgbClr val="FF0000"/>
                </a:solidFill>
              </a:rPr>
              <a:t>$2 </a:t>
            </a:r>
            <a:r>
              <a:rPr lang="en-US" dirty="0" err="1">
                <a:solidFill>
                  <a:srgbClr val="FF0000"/>
                </a:solidFill>
              </a:rPr>
              <a:t>lcgft</a:t>
            </a:r>
            <a:endParaRPr lang="en-US" dirty="0">
              <a:solidFill>
                <a:srgbClr val="FF0000"/>
              </a:solidFill>
            </a:endParaRPr>
          </a:p>
          <a:p>
            <a:pPr marL="0" indent="0">
              <a:buNone/>
            </a:pPr>
            <a:r>
              <a:rPr lang="en-US" dirty="0" smtClean="0"/>
              <a:t>700 1_  </a:t>
            </a:r>
            <a:r>
              <a:rPr lang="en-US" dirty="0" err="1"/>
              <a:t>Wiesner</a:t>
            </a:r>
            <a:r>
              <a:rPr lang="en-US" dirty="0"/>
              <a:t>, David, </a:t>
            </a:r>
            <a:r>
              <a:rPr lang="en-US" dirty="0" smtClean="0"/>
              <a:t>$e </a:t>
            </a:r>
            <a:r>
              <a:rPr lang="en-US" dirty="0"/>
              <a:t>author, </a:t>
            </a:r>
            <a:r>
              <a:rPr lang="en-US" dirty="0" smtClean="0"/>
              <a:t>$e </a:t>
            </a:r>
            <a:r>
              <a:rPr lang="en-US" dirty="0"/>
              <a:t>artist.</a:t>
            </a:r>
          </a:p>
        </p:txBody>
      </p:sp>
      <p:pic>
        <p:nvPicPr>
          <p:cNvPr id="2" name="Picture 1"/>
          <p:cNvPicPr>
            <a:picLocks noChangeAspect="1"/>
          </p:cNvPicPr>
          <p:nvPr/>
        </p:nvPicPr>
        <p:blipFill>
          <a:blip r:embed="rId3"/>
          <a:stretch>
            <a:fillRect/>
          </a:stretch>
        </p:blipFill>
        <p:spPr>
          <a:xfrm>
            <a:off x="8748152" y="2589712"/>
            <a:ext cx="2840355" cy="3888581"/>
          </a:xfrm>
          <a:prstGeom prst="rect">
            <a:avLst/>
          </a:prstGeom>
        </p:spPr>
      </p:pic>
      <p:sp>
        <p:nvSpPr>
          <p:cNvPr id="4" name="Slide Number Placeholder 3"/>
          <p:cNvSpPr>
            <a:spLocks noGrp="1"/>
          </p:cNvSpPr>
          <p:nvPr>
            <p:ph type="sldNum" sz="quarter" idx="12"/>
          </p:nvPr>
        </p:nvSpPr>
        <p:spPr/>
        <p:txBody>
          <a:bodyPr/>
          <a:lstStyle/>
          <a:p>
            <a:fld id="{EA423A1F-FF2F-4BFF-9EEC-548F1397DEF9}" type="slidenum">
              <a:rPr lang="en-US" smtClean="0"/>
              <a:t>30</a:t>
            </a:fld>
            <a:endParaRPr lang="en-US"/>
          </a:p>
        </p:txBody>
      </p:sp>
    </p:spTree>
    <p:extLst>
      <p:ext uri="{BB962C8B-B14F-4D97-AF65-F5344CB8AC3E}">
        <p14:creationId xmlns:p14="http://schemas.microsoft.com/office/powerpoint/2010/main" val="3257637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388571"/>
            <a:ext cx="11353800" cy="1325563"/>
          </a:xfrm>
        </p:spPr>
        <p:txBody>
          <a:bodyPr/>
          <a:lstStyle/>
          <a:p>
            <a:r>
              <a:rPr lang="en-US" dirty="0" smtClean="0"/>
              <a:t>Time Period of Creation</a:t>
            </a:r>
            <a:endParaRPr lang="en-US" dirty="0"/>
          </a:p>
        </p:txBody>
      </p:sp>
      <p:sp>
        <p:nvSpPr>
          <p:cNvPr id="3" name="Content Placeholder 2"/>
          <p:cNvSpPr>
            <a:spLocks noGrp="1"/>
          </p:cNvSpPr>
          <p:nvPr>
            <p:ph idx="1"/>
          </p:nvPr>
        </p:nvSpPr>
        <p:spPr/>
        <p:txBody>
          <a:bodyPr>
            <a:normAutofit/>
          </a:bodyPr>
          <a:lstStyle/>
          <a:p>
            <a:r>
              <a:rPr lang="en-US" dirty="0" smtClean="0"/>
              <a:t>Explicit indications of the </a:t>
            </a:r>
            <a:r>
              <a:rPr lang="en-US" dirty="0" smtClean="0">
                <a:solidFill>
                  <a:schemeClr val="accent2">
                    <a:lumMod val="50000"/>
                  </a:schemeClr>
                </a:solidFill>
              </a:rPr>
              <a:t>time period </a:t>
            </a:r>
            <a:r>
              <a:rPr lang="en-US" dirty="0" smtClean="0"/>
              <a:t>when works and expressions were created are out of scope of LCGFT</a:t>
            </a:r>
          </a:p>
          <a:p>
            <a:r>
              <a:rPr lang="en-US" dirty="0" smtClean="0"/>
              <a:t>This information needs to be retained somewhere</a:t>
            </a:r>
          </a:p>
          <a:p>
            <a:pPr marL="457200" lvl="1" indent="0">
              <a:buNone/>
            </a:pPr>
            <a:endParaRPr lang="en-US" dirty="0"/>
          </a:p>
          <a:p>
            <a:pPr marL="457200" lvl="1" indent="0">
              <a:buNone/>
            </a:pPr>
            <a:r>
              <a:rPr lang="en-US" dirty="0" smtClean="0"/>
              <a:t>LCSH: </a:t>
            </a:r>
            <a:r>
              <a:rPr lang="en-US" dirty="0" smtClean="0">
                <a:solidFill>
                  <a:srgbClr val="FF0000"/>
                </a:solidFill>
              </a:rPr>
              <a:t>Operas</a:t>
            </a:r>
            <a:r>
              <a:rPr lang="en-US" dirty="0" smtClean="0"/>
              <a:t>--</a:t>
            </a:r>
            <a:r>
              <a:rPr lang="en-US" dirty="0" smtClean="0">
                <a:solidFill>
                  <a:schemeClr val="accent2">
                    <a:lumMod val="50000"/>
                  </a:schemeClr>
                </a:solidFill>
              </a:rPr>
              <a:t>18th century  </a:t>
            </a:r>
            <a:r>
              <a:rPr lang="en-US" dirty="0" smtClean="0"/>
              <a:t>		LCSH: </a:t>
            </a:r>
            <a:r>
              <a:rPr lang="en-US" dirty="0" smtClean="0">
                <a:solidFill>
                  <a:srgbClr val="FF0000"/>
                </a:solidFill>
              </a:rPr>
              <a:t>Rock music</a:t>
            </a:r>
            <a:r>
              <a:rPr lang="en-US" dirty="0" smtClean="0"/>
              <a:t>--</a:t>
            </a:r>
            <a:r>
              <a:rPr lang="en-US" dirty="0" smtClean="0">
                <a:solidFill>
                  <a:schemeClr val="accent2">
                    <a:lumMod val="50000"/>
                  </a:schemeClr>
                </a:solidFill>
              </a:rPr>
              <a:t>1961-1970</a:t>
            </a:r>
            <a:r>
              <a:rPr lang="en-US" dirty="0" smtClean="0"/>
              <a:t> </a:t>
            </a:r>
          </a:p>
          <a:p>
            <a:pPr marL="457200" lvl="1" indent="0">
              <a:buNone/>
            </a:pPr>
            <a:r>
              <a:rPr lang="en-US" dirty="0" smtClean="0"/>
              <a:t>LCGFT: </a:t>
            </a:r>
            <a:r>
              <a:rPr lang="en-US" dirty="0" smtClean="0">
                <a:solidFill>
                  <a:srgbClr val="FF0000"/>
                </a:solidFill>
              </a:rPr>
              <a:t>Operas</a:t>
            </a:r>
            <a:r>
              <a:rPr lang="en-US" dirty="0" smtClean="0"/>
              <a:t>				LCGFT: </a:t>
            </a:r>
            <a:r>
              <a:rPr lang="en-US" dirty="0" smtClean="0">
                <a:solidFill>
                  <a:srgbClr val="FF0000"/>
                </a:solidFill>
              </a:rPr>
              <a:t>Rock music</a:t>
            </a:r>
          </a:p>
          <a:p>
            <a:pPr marL="457200" lvl="1" indent="0">
              <a:buNone/>
            </a:pPr>
            <a:endParaRPr lang="en-US" dirty="0">
              <a:solidFill>
                <a:srgbClr val="FF0000"/>
              </a:solidFill>
            </a:endParaRPr>
          </a:p>
          <a:p>
            <a:pPr marL="457200" lvl="1" indent="0">
              <a:buNone/>
            </a:pPr>
            <a:r>
              <a:rPr lang="en-US" dirty="0" smtClean="0"/>
              <a:t>LCSH: </a:t>
            </a:r>
            <a:r>
              <a:rPr lang="en-US" dirty="0" smtClean="0">
                <a:solidFill>
                  <a:srgbClr val="00B050"/>
                </a:solidFill>
              </a:rPr>
              <a:t>Canadian </a:t>
            </a:r>
            <a:r>
              <a:rPr lang="en-US" dirty="0" smtClean="0">
                <a:solidFill>
                  <a:srgbClr val="FF0000"/>
                </a:solidFill>
              </a:rPr>
              <a:t>fiction</a:t>
            </a:r>
            <a:r>
              <a:rPr lang="en-US" dirty="0" smtClean="0"/>
              <a:t>--</a:t>
            </a:r>
            <a:r>
              <a:rPr lang="en-US" dirty="0" smtClean="0">
                <a:solidFill>
                  <a:schemeClr val="accent2">
                    <a:lumMod val="50000"/>
                  </a:schemeClr>
                </a:solidFill>
              </a:rPr>
              <a:t>20th century</a:t>
            </a:r>
            <a:r>
              <a:rPr lang="en-US" dirty="0" smtClean="0">
                <a:solidFill>
                  <a:srgbClr val="FFC000"/>
                </a:solidFill>
              </a:rPr>
              <a:t>	</a:t>
            </a:r>
            <a:r>
              <a:rPr lang="en-US" dirty="0" smtClean="0"/>
              <a:t>LCSH: </a:t>
            </a:r>
            <a:r>
              <a:rPr lang="en-US" dirty="0" smtClean="0">
                <a:solidFill>
                  <a:srgbClr val="FF0000"/>
                </a:solidFill>
              </a:rPr>
              <a:t>Literature</a:t>
            </a:r>
            <a:r>
              <a:rPr lang="en-US" dirty="0" smtClean="0"/>
              <a:t>, </a:t>
            </a:r>
            <a:r>
              <a:rPr lang="en-US" dirty="0" smtClean="0">
                <a:solidFill>
                  <a:schemeClr val="accent2">
                    <a:lumMod val="50000"/>
                  </a:schemeClr>
                </a:solidFill>
              </a:rPr>
              <a:t>Medieval</a:t>
            </a:r>
          </a:p>
          <a:p>
            <a:pPr marL="457200" lvl="1" indent="0">
              <a:buNone/>
            </a:pPr>
            <a:r>
              <a:rPr lang="en-US" dirty="0" smtClean="0"/>
              <a:t>LCGFT: </a:t>
            </a:r>
            <a:r>
              <a:rPr lang="en-US" dirty="0" smtClean="0">
                <a:solidFill>
                  <a:srgbClr val="FF0000"/>
                </a:solidFill>
              </a:rPr>
              <a:t>Fiction				</a:t>
            </a:r>
            <a:r>
              <a:rPr lang="en-US" dirty="0" smtClean="0"/>
              <a:t>LCGFT:</a:t>
            </a:r>
            <a:r>
              <a:rPr lang="en-US" dirty="0" smtClean="0">
                <a:solidFill>
                  <a:srgbClr val="FF0000"/>
                </a:solidFill>
              </a:rPr>
              <a:t> Literature</a:t>
            </a:r>
          </a:p>
          <a:p>
            <a:pPr marL="457200" lvl="1" indent="0">
              <a:buNone/>
            </a:pPr>
            <a:r>
              <a:rPr lang="en-US" dirty="0" smtClean="0"/>
              <a:t>LCDGT:</a:t>
            </a:r>
            <a:r>
              <a:rPr lang="en-US" dirty="0" smtClean="0">
                <a:solidFill>
                  <a:srgbClr val="FF0000"/>
                </a:solidFill>
              </a:rPr>
              <a:t> </a:t>
            </a:r>
            <a:r>
              <a:rPr lang="en-US" dirty="0" smtClean="0">
                <a:solidFill>
                  <a:srgbClr val="00B050"/>
                </a:solidFill>
              </a:rPr>
              <a:t>Canadians</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EA423A1F-FF2F-4BFF-9EEC-548F1397DEF9}" type="slidenum">
              <a:rPr lang="en-US" smtClean="0"/>
              <a:t>31</a:t>
            </a:fld>
            <a:endParaRPr lang="en-US"/>
          </a:p>
        </p:txBody>
      </p:sp>
    </p:spTree>
    <p:extLst>
      <p:ext uri="{BB962C8B-B14F-4D97-AF65-F5344CB8AC3E}">
        <p14:creationId xmlns:p14="http://schemas.microsoft.com/office/powerpoint/2010/main" val="3957115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388571"/>
            <a:ext cx="11353800" cy="1325563"/>
          </a:xfrm>
        </p:spPr>
        <p:txBody>
          <a:bodyPr/>
          <a:lstStyle/>
          <a:p>
            <a:r>
              <a:rPr lang="en-US" dirty="0" smtClean="0"/>
              <a:t>Time Period of Creation</a:t>
            </a:r>
            <a:endParaRPr lang="en-US" dirty="0"/>
          </a:p>
        </p:txBody>
      </p:sp>
      <p:sp>
        <p:nvSpPr>
          <p:cNvPr id="3" name="Content Placeholder 2"/>
          <p:cNvSpPr>
            <a:spLocks noGrp="1"/>
          </p:cNvSpPr>
          <p:nvPr>
            <p:ph idx="1"/>
          </p:nvPr>
        </p:nvSpPr>
        <p:spPr/>
        <p:txBody>
          <a:bodyPr>
            <a:normAutofit/>
          </a:bodyPr>
          <a:lstStyle/>
          <a:p>
            <a:r>
              <a:rPr lang="en-US" dirty="0" smtClean="0"/>
              <a:t>SAC GFIS developed the proposal for MARC field 388 (time period of creation term)</a:t>
            </a:r>
          </a:p>
          <a:p>
            <a:r>
              <a:rPr lang="en-US" dirty="0" smtClean="0"/>
              <a:t>SAC GFIS developed the proposal to add subfields $o and $p to MARC field 046 (coded dates for aggregated content)</a:t>
            </a:r>
            <a:endParaRPr lang="en-US" dirty="0"/>
          </a:p>
        </p:txBody>
      </p:sp>
      <p:sp>
        <p:nvSpPr>
          <p:cNvPr id="4" name="Slide Number Placeholder 3"/>
          <p:cNvSpPr>
            <a:spLocks noGrp="1"/>
          </p:cNvSpPr>
          <p:nvPr>
            <p:ph type="sldNum" sz="quarter" idx="12"/>
          </p:nvPr>
        </p:nvSpPr>
        <p:spPr/>
        <p:txBody>
          <a:bodyPr/>
          <a:lstStyle/>
          <a:p>
            <a:fld id="{EA423A1F-FF2F-4BFF-9EEC-548F1397DEF9}" type="slidenum">
              <a:rPr lang="en-US" smtClean="0"/>
              <a:t>32</a:t>
            </a:fld>
            <a:endParaRPr lang="en-US"/>
          </a:p>
        </p:txBody>
      </p:sp>
    </p:spTree>
    <p:extLst>
      <p:ext uri="{BB962C8B-B14F-4D97-AF65-F5344CB8AC3E}">
        <p14:creationId xmlns:p14="http://schemas.microsoft.com/office/powerpoint/2010/main" val="3589759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388572"/>
            <a:ext cx="11353800" cy="797134"/>
          </a:xfrm>
        </p:spPr>
        <p:txBody>
          <a:bodyPr/>
          <a:lstStyle/>
          <a:p>
            <a:r>
              <a:rPr lang="en-US" dirty="0" smtClean="0"/>
              <a:t>Medium of Performance</a:t>
            </a:r>
            <a:endParaRPr lang="en-US" dirty="0"/>
          </a:p>
        </p:txBody>
      </p:sp>
      <p:sp>
        <p:nvSpPr>
          <p:cNvPr id="3" name="Content Placeholder 2"/>
          <p:cNvSpPr>
            <a:spLocks noGrp="1"/>
          </p:cNvSpPr>
          <p:nvPr>
            <p:ph idx="1"/>
          </p:nvPr>
        </p:nvSpPr>
        <p:spPr>
          <a:xfrm>
            <a:off x="838199" y="1416818"/>
            <a:ext cx="11239919" cy="5441181"/>
          </a:xfrm>
        </p:spPr>
        <p:txBody>
          <a:bodyPr>
            <a:normAutofit/>
          </a:bodyPr>
          <a:lstStyle/>
          <a:p>
            <a:r>
              <a:rPr lang="en-US" dirty="0" smtClean="0"/>
              <a:t>Explicit indications of </a:t>
            </a:r>
            <a:r>
              <a:rPr lang="en-US" dirty="0" smtClean="0">
                <a:solidFill>
                  <a:srgbClr val="7030A0"/>
                </a:solidFill>
              </a:rPr>
              <a:t>music medium of performance </a:t>
            </a:r>
            <a:r>
              <a:rPr lang="en-US" dirty="0" smtClean="0"/>
              <a:t>of works and expressions are out of scope for LCGFT</a:t>
            </a:r>
          </a:p>
          <a:p>
            <a:pPr>
              <a:spcAft>
                <a:spcPts val="1200"/>
              </a:spcAft>
            </a:pPr>
            <a:r>
              <a:rPr lang="en-US" dirty="0" smtClean="0"/>
              <a:t>This information needs to be retained somewhere</a:t>
            </a:r>
          </a:p>
          <a:p>
            <a:pPr marL="457200" lvl="1" indent="0">
              <a:buNone/>
            </a:pPr>
            <a:r>
              <a:rPr lang="en-US" dirty="0" smtClean="0"/>
              <a:t>LCSH</a:t>
            </a:r>
            <a:r>
              <a:rPr lang="en-US" dirty="0"/>
              <a:t>: </a:t>
            </a:r>
            <a:r>
              <a:rPr lang="en-US" dirty="0">
                <a:solidFill>
                  <a:srgbClr val="7030A0"/>
                </a:solidFill>
              </a:rPr>
              <a:t>Cello</a:t>
            </a:r>
            <a:r>
              <a:rPr lang="en-US" dirty="0">
                <a:solidFill>
                  <a:srgbClr val="FF0000"/>
                </a:solidFill>
              </a:rPr>
              <a:t> music (Jazz)	</a:t>
            </a:r>
            <a:r>
              <a:rPr lang="en-US" dirty="0">
                <a:solidFill>
                  <a:srgbClr val="0070C0"/>
                </a:solidFill>
              </a:rPr>
              <a:t>		</a:t>
            </a:r>
            <a:r>
              <a:rPr lang="en-US" dirty="0"/>
              <a:t>LCSH: </a:t>
            </a:r>
            <a:r>
              <a:rPr lang="en-US" dirty="0">
                <a:solidFill>
                  <a:srgbClr val="FF0000"/>
                </a:solidFill>
              </a:rPr>
              <a:t>Sonatas</a:t>
            </a:r>
            <a:r>
              <a:rPr lang="en-US" dirty="0">
                <a:solidFill>
                  <a:srgbClr val="0070C0"/>
                </a:solidFill>
              </a:rPr>
              <a:t> </a:t>
            </a:r>
            <a:r>
              <a:rPr lang="en-US" dirty="0">
                <a:solidFill>
                  <a:srgbClr val="7030A0"/>
                </a:solidFill>
              </a:rPr>
              <a:t>(Balalaika and piano)</a:t>
            </a:r>
            <a:r>
              <a:rPr lang="en-US" dirty="0">
                <a:solidFill>
                  <a:srgbClr val="0070C0"/>
                </a:solidFill>
              </a:rPr>
              <a:t> </a:t>
            </a:r>
            <a:endParaRPr lang="en-US" dirty="0">
              <a:solidFill>
                <a:srgbClr val="7030A0"/>
              </a:solidFill>
            </a:endParaRPr>
          </a:p>
          <a:p>
            <a:pPr marL="457200" lvl="1" indent="0">
              <a:buNone/>
            </a:pPr>
            <a:r>
              <a:rPr lang="en-US" dirty="0"/>
              <a:t>LCGFT: </a:t>
            </a:r>
            <a:r>
              <a:rPr lang="en-US" dirty="0">
                <a:solidFill>
                  <a:srgbClr val="FF0000"/>
                </a:solidFill>
              </a:rPr>
              <a:t>Jazz		</a:t>
            </a:r>
            <a:r>
              <a:rPr lang="en-US" dirty="0"/>
              <a:t>		LCGFT: </a:t>
            </a:r>
            <a:r>
              <a:rPr lang="en-US" dirty="0">
                <a:solidFill>
                  <a:srgbClr val="FF0000"/>
                </a:solidFill>
              </a:rPr>
              <a:t>Sonatas</a:t>
            </a:r>
            <a:endParaRPr lang="en-US" dirty="0"/>
          </a:p>
          <a:p>
            <a:pPr marL="457200" lvl="1" indent="0">
              <a:buNone/>
            </a:pPr>
            <a:endParaRPr lang="en-US" dirty="0"/>
          </a:p>
          <a:p>
            <a:pPr marL="457200" lvl="1" indent="0">
              <a:buNone/>
            </a:pPr>
            <a:r>
              <a:rPr lang="en-US" dirty="0"/>
              <a:t>LCSH: </a:t>
            </a:r>
            <a:r>
              <a:rPr lang="en-US" dirty="0">
                <a:solidFill>
                  <a:srgbClr val="FF0000"/>
                </a:solidFill>
              </a:rPr>
              <a:t>Operas</a:t>
            </a:r>
            <a:r>
              <a:rPr lang="en-US" dirty="0">
                <a:solidFill>
                  <a:srgbClr val="0070C0"/>
                </a:solidFill>
              </a:rPr>
              <a:t>--</a:t>
            </a:r>
            <a:r>
              <a:rPr lang="en-US" dirty="0">
                <a:solidFill>
                  <a:srgbClr val="FF0000"/>
                </a:solidFill>
              </a:rPr>
              <a:t>Vocal scores </a:t>
            </a:r>
            <a:r>
              <a:rPr lang="en-US" dirty="0"/>
              <a:t>with</a:t>
            </a:r>
            <a:r>
              <a:rPr lang="en-US" dirty="0">
                <a:solidFill>
                  <a:srgbClr val="0070C0"/>
                </a:solidFill>
              </a:rPr>
              <a:t> </a:t>
            </a:r>
            <a:r>
              <a:rPr lang="en-US" dirty="0">
                <a:solidFill>
                  <a:srgbClr val="7030A0"/>
                </a:solidFill>
              </a:rPr>
              <a:t>accordion</a:t>
            </a:r>
            <a:endParaRPr lang="en-US" dirty="0">
              <a:solidFill>
                <a:srgbClr val="00B050"/>
              </a:solidFill>
            </a:endParaRPr>
          </a:p>
          <a:p>
            <a:pPr marL="457200" lvl="1" indent="0">
              <a:spcAft>
                <a:spcPts val="1200"/>
              </a:spcAft>
              <a:buNone/>
            </a:pPr>
            <a:r>
              <a:rPr lang="en-US" dirty="0"/>
              <a:t>LCGFT: </a:t>
            </a:r>
            <a:r>
              <a:rPr lang="en-US" dirty="0">
                <a:solidFill>
                  <a:srgbClr val="FF0000"/>
                </a:solidFill>
              </a:rPr>
              <a:t>Operas </a:t>
            </a:r>
            <a:r>
              <a:rPr lang="en-US" dirty="0"/>
              <a:t>and</a:t>
            </a:r>
            <a:r>
              <a:rPr lang="en-US" dirty="0">
                <a:solidFill>
                  <a:srgbClr val="FF0000"/>
                </a:solidFill>
              </a:rPr>
              <a:t> Vocal </a:t>
            </a:r>
            <a:r>
              <a:rPr lang="en-US" dirty="0" smtClean="0">
                <a:solidFill>
                  <a:srgbClr val="FF0000"/>
                </a:solidFill>
              </a:rPr>
              <a:t>scores</a:t>
            </a:r>
            <a:endParaRPr lang="en-US" dirty="0" smtClean="0"/>
          </a:p>
          <a:p>
            <a:r>
              <a:rPr lang="en-US" dirty="0" smtClean="0"/>
              <a:t>MARC 382 records medium of performance </a:t>
            </a:r>
          </a:p>
          <a:p>
            <a:r>
              <a:rPr lang="en-US" dirty="0" smtClean="0"/>
              <a:t>LC and Music Library Association together developed </a:t>
            </a:r>
            <a:r>
              <a:rPr lang="en-US" i="1" dirty="0"/>
              <a:t>Library of Congress Medium of Performance Thesaurus </a:t>
            </a:r>
            <a:r>
              <a:rPr lang="en-US" i="1" dirty="0" smtClean="0"/>
              <a:t>for Music</a:t>
            </a:r>
            <a:r>
              <a:rPr lang="en-US" dirty="0" smtClean="0"/>
              <a:t> </a:t>
            </a:r>
            <a:r>
              <a:rPr lang="en-US" dirty="0"/>
              <a:t>(LCMPT</a:t>
            </a:r>
            <a:r>
              <a:rPr lang="en-US" dirty="0" smtClean="0"/>
              <a:t>) in 2014 </a:t>
            </a:r>
          </a:p>
          <a:p>
            <a:pPr marL="457200" lvl="1" indent="0">
              <a:buNone/>
            </a:pPr>
            <a:endParaRPr lang="en-US" dirty="0"/>
          </a:p>
          <a:p>
            <a:pPr marL="457200" lvl="1" indent="0">
              <a:buNone/>
            </a:pPr>
            <a:endParaRPr lang="en-US" dirty="0">
              <a:solidFill>
                <a:srgbClr val="FF0000"/>
              </a:solidFill>
            </a:endParaRPr>
          </a:p>
          <a:p>
            <a:pPr marL="457200" lvl="1"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A423A1F-FF2F-4BFF-9EEC-548F1397DEF9}" type="slidenum">
              <a:rPr lang="en-US" smtClean="0"/>
              <a:t>33</a:t>
            </a:fld>
            <a:endParaRPr lang="en-US"/>
          </a:p>
        </p:txBody>
      </p:sp>
    </p:spTree>
    <p:extLst>
      <p:ext uri="{BB962C8B-B14F-4D97-AF65-F5344CB8AC3E}">
        <p14:creationId xmlns:p14="http://schemas.microsoft.com/office/powerpoint/2010/main" val="2065082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2" y="492369"/>
            <a:ext cx="11421292" cy="6248065"/>
          </a:xfrm>
        </p:spPr>
        <p:txBody>
          <a:bodyPr>
            <a:normAutofit fontScale="92500" lnSpcReduction="10000"/>
          </a:bodyPr>
          <a:lstStyle/>
          <a:p>
            <a:pPr marL="0" indent="0">
              <a:buNone/>
            </a:pPr>
            <a:r>
              <a:rPr lang="en-US" dirty="0" smtClean="0">
                <a:solidFill>
                  <a:schemeClr val="accent2">
                    <a:lumMod val="50000"/>
                  </a:schemeClr>
                </a:solidFill>
              </a:rPr>
              <a:t>046 __  $k </a:t>
            </a:r>
            <a:r>
              <a:rPr lang="en-US" dirty="0">
                <a:solidFill>
                  <a:schemeClr val="accent2">
                    <a:lumMod val="50000"/>
                  </a:schemeClr>
                </a:solidFill>
              </a:rPr>
              <a:t>1955 </a:t>
            </a:r>
            <a:r>
              <a:rPr lang="en-US" dirty="0" smtClean="0">
                <a:solidFill>
                  <a:schemeClr val="accent2">
                    <a:lumMod val="50000"/>
                  </a:schemeClr>
                </a:solidFill>
              </a:rPr>
              <a:t>$2 </a:t>
            </a:r>
            <a:r>
              <a:rPr lang="en-US" dirty="0" err="1" smtClean="0">
                <a:solidFill>
                  <a:schemeClr val="accent2">
                    <a:lumMod val="50000"/>
                  </a:schemeClr>
                </a:solidFill>
              </a:rPr>
              <a:t>edtf</a:t>
            </a:r>
            <a:endParaRPr lang="en-US" dirty="0" smtClean="0">
              <a:solidFill>
                <a:schemeClr val="accent2">
                  <a:lumMod val="50000"/>
                </a:schemeClr>
              </a:solidFill>
            </a:endParaRPr>
          </a:p>
          <a:p>
            <a:pPr marL="0" indent="0">
              <a:buNone/>
            </a:pPr>
            <a:r>
              <a:rPr lang="en-US" dirty="0" smtClean="0"/>
              <a:t>100 1_  </a:t>
            </a:r>
            <a:r>
              <a:rPr lang="en-US" dirty="0" err="1" smtClean="0"/>
              <a:t>Andriessen</a:t>
            </a:r>
            <a:r>
              <a:rPr lang="en-US" dirty="0"/>
              <a:t>, </a:t>
            </a:r>
            <a:r>
              <a:rPr lang="en-US" dirty="0" err="1"/>
              <a:t>Jurriaan</a:t>
            </a:r>
            <a:r>
              <a:rPr lang="en-US" dirty="0"/>
              <a:t>, </a:t>
            </a:r>
            <a:r>
              <a:rPr lang="en-US" dirty="0" smtClean="0"/>
              <a:t>$e </a:t>
            </a:r>
            <a:r>
              <a:rPr lang="en-US" dirty="0"/>
              <a:t>composer.</a:t>
            </a:r>
          </a:p>
          <a:p>
            <a:pPr marL="0" indent="0">
              <a:buNone/>
            </a:pPr>
            <a:r>
              <a:rPr lang="en-US" dirty="0" smtClean="0"/>
              <a:t>240 10  Trios</a:t>
            </a:r>
            <a:r>
              <a:rPr lang="en-US" dirty="0"/>
              <a:t>, </a:t>
            </a:r>
            <a:r>
              <a:rPr lang="en-US" dirty="0" smtClean="0"/>
              <a:t>$m </a:t>
            </a:r>
            <a:r>
              <a:rPr lang="en-US" dirty="0"/>
              <a:t>piano, flute, oboe</a:t>
            </a:r>
          </a:p>
          <a:p>
            <a:pPr marL="0" indent="0">
              <a:buNone/>
            </a:pPr>
            <a:r>
              <a:rPr lang="en-US" dirty="0" smtClean="0"/>
              <a:t>245 10  Trio </a:t>
            </a:r>
            <a:r>
              <a:rPr lang="en-US" dirty="0"/>
              <a:t>no. 1 : </a:t>
            </a:r>
            <a:r>
              <a:rPr lang="en-US" dirty="0" smtClean="0"/>
              <a:t>$b </a:t>
            </a:r>
            <a:r>
              <a:rPr lang="en-US" dirty="0" err="1"/>
              <a:t>voor</a:t>
            </a:r>
            <a:r>
              <a:rPr lang="en-US" dirty="0"/>
              <a:t> </a:t>
            </a:r>
            <a:r>
              <a:rPr lang="en-US" dirty="0" err="1"/>
              <a:t>fluit</a:t>
            </a:r>
            <a:r>
              <a:rPr lang="en-US" dirty="0"/>
              <a:t>, hobo </a:t>
            </a:r>
            <a:r>
              <a:rPr lang="en-US" dirty="0" err="1"/>
              <a:t>en</a:t>
            </a:r>
            <a:r>
              <a:rPr lang="en-US" dirty="0"/>
              <a:t> piano : 1955 / </a:t>
            </a:r>
            <a:r>
              <a:rPr lang="en-US" dirty="0" smtClean="0"/>
              <a:t>$c </a:t>
            </a:r>
            <a:r>
              <a:rPr lang="en-US" dirty="0" err="1"/>
              <a:t>Jurriaan</a:t>
            </a:r>
            <a:r>
              <a:rPr lang="en-US" dirty="0"/>
              <a:t> </a:t>
            </a:r>
            <a:r>
              <a:rPr lang="en-US" dirty="0" err="1"/>
              <a:t>Andriessen</a:t>
            </a:r>
            <a:r>
              <a:rPr lang="en-US" dirty="0" smtClean="0"/>
              <a:t>.</a:t>
            </a:r>
          </a:p>
          <a:p>
            <a:pPr marL="0" indent="0">
              <a:buNone/>
            </a:pPr>
            <a:r>
              <a:rPr lang="en-US" dirty="0" smtClean="0">
                <a:solidFill>
                  <a:srgbClr val="7030A0"/>
                </a:solidFill>
              </a:rPr>
              <a:t>382 01  flute $n </a:t>
            </a:r>
            <a:r>
              <a:rPr lang="en-US" dirty="0">
                <a:solidFill>
                  <a:srgbClr val="7030A0"/>
                </a:solidFill>
              </a:rPr>
              <a:t>1 </a:t>
            </a:r>
            <a:r>
              <a:rPr lang="en-US" dirty="0" smtClean="0">
                <a:solidFill>
                  <a:srgbClr val="7030A0"/>
                </a:solidFill>
              </a:rPr>
              <a:t>$a </a:t>
            </a:r>
            <a:r>
              <a:rPr lang="en-US" dirty="0">
                <a:solidFill>
                  <a:srgbClr val="7030A0"/>
                </a:solidFill>
              </a:rPr>
              <a:t>oboe </a:t>
            </a:r>
            <a:r>
              <a:rPr lang="en-US" dirty="0" smtClean="0">
                <a:solidFill>
                  <a:srgbClr val="7030A0"/>
                </a:solidFill>
              </a:rPr>
              <a:t>$n </a:t>
            </a:r>
            <a:r>
              <a:rPr lang="en-US" dirty="0">
                <a:solidFill>
                  <a:srgbClr val="7030A0"/>
                </a:solidFill>
              </a:rPr>
              <a:t>1 </a:t>
            </a:r>
            <a:r>
              <a:rPr lang="en-US" dirty="0" smtClean="0">
                <a:solidFill>
                  <a:srgbClr val="7030A0"/>
                </a:solidFill>
              </a:rPr>
              <a:t>$a </a:t>
            </a:r>
            <a:r>
              <a:rPr lang="en-US" dirty="0">
                <a:solidFill>
                  <a:srgbClr val="7030A0"/>
                </a:solidFill>
              </a:rPr>
              <a:t>piano </a:t>
            </a:r>
            <a:r>
              <a:rPr lang="en-US" dirty="0" smtClean="0">
                <a:solidFill>
                  <a:srgbClr val="7030A0"/>
                </a:solidFill>
              </a:rPr>
              <a:t>$n </a:t>
            </a:r>
            <a:r>
              <a:rPr lang="en-US" dirty="0">
                <a:solidFill>
                  <a:srgbClr val="7030A0"/>
                </a:solidFill>
              </a:rPr>
              <a:t>1 </a:t>
            </a:r>
            <a:r>
              <a:rPr lang="en-US" dirty="0" smtClean="0">
                <a:solidFill>
                  <a:srgbClr val="7030A0"/>
                </a:solidFill>
              </a:rPr>
              <a:t>$s </a:t>
            </a:r>
            <a:r>
              <a:rPr lang="en-US" dirty="0">
                <a:solidFill>
                  <a:srgbClr val="7030A0"/>
                </a:solidFill>
              </a:rPr>
              <a:t>3 </a:t>
            </a:r>
            <a:r>
              <a:rPr lang="en-US" dirty="0" smtClean="0">
                <a:solidFill>
                  <a:srgbClr val="7030A0"/>
                </a:solidFill>
              </a:rPr>
              <a:t>$2 </a:t>
            </a:r>
            <a:r>
              <a:rPr lang="en-US" dirty="0" err="1">
                <a:solidFill>
                  <a:srgbClr val="7030A0"/>
                </a:solidFill>
              </a:rPr>
              <a:t>lcmpt</a:t>
            </a:r>
            <a:endParaRPr lang="en-US" dirty="0">
              <a:solidFill>
                <a:srgbClr val="7030A0"/>
              </a:solidFill>
            </a:endParaRPr>
          </a:p>
          <a:p>
            <a:pPr marL="0" indent="0">
              <a:buNone/>
            </a:pPr>
            <a:r>
              <a:rPr lang="en-US" dirty="0">
                <a:solidFill>
                  <a:srgbClr val="00B050"/>
                </a:solidFill>
              </a:rPr>
              <a:t>386 </a:t>
            </a:r>
            <a:r>
              <a:rPr lang="en-US" dirty="0" smtClean="0">
                <a:solidFill>
                  <a:srgbClr val="00B050"/>
                </a:solidFill>
              </a:rPr>
              <a:t>__  Dutch $2 </a:t>
            </a:r>
            <a:r>
              <a:rPr lang="en-US" dirty="0" err="1">
                <a:solidFill>
                  <a:srgbClr val="00B050"/>
                </a:solidFill>
              </a:rPr>
              <a:t>lcdgt</a:t>
            </a:r>
            <a:endParaRPr lang="en-US" dirty="0">
              <a:solidFill>
                <a:srgbClr val="00B050"/>
              </a:solidFill>
            </a:endParaRPr>
          </a:p>
          <a:p>
            <a:pPr marL="0" indent="0">
              <a:buNone/>
            </a:pPr>
            <a:r>
              <a:rPr lang="en-US" dirty="0" smtClean="0"/>
              <a:t>386 __  Men $2 </a:t>
            </a:r>
            <a:r>
              <a:rPr lang="en-US" dirty="0" err="1" smtClean="0"/>
              <a:t>lcdgt</a:t>
            </a:r>
            <a:endParaRPr lang="en-US" dirty="0" smtClean="0"/>
          </a:p>
          <a:p>
            <a:pPr marL="0" indent="0">
              <a:buNone/>
            </a:pPr>
            <a:r>
              <a:rPr lang="en-US" dirty="0"/>
              <a:t>500 </a:t>
            </a:r>
            <a:r>
              <a:rPr lang="en-US" dirty="0" smtClean="0"/>
              <a:t>__  </a:t>
            </a:r>
            <a:r>
              <a:rPr lang="en-US" dirty="0"/>
              <a:t>For flute, oboe, and piano.</a:t>
            </a:r>
          </a:p>
          <a:p>
            <a:pPr marL="0" indent="0">
              <a:buNone/>
            </a:pPr>
            <a:r>
              <a:rPr lang="en-US" dirty="0" smtClean="0"/>
              <a:t>600 10  </a:t>
            </a:r>
            <a:r>
              <a:rPr lang="en-US" dirty="0" err="1" smtClean="0"/>
              <a:t>Andriessen</a:t>
            </a:r>
            <a:r>
              <a:rPr lang="en-US" dirty="0"/>
              <a:t>, </a:t>
            </a:r>
            <a:r>
              <a:rPr lang="en-US" dirty="0" err="1"/>
              <a:t>Jurriaan</a:t>
            </a:r>
            <a:r>
              <a:rPr lang="en-US" dirty="0"/>
              <a:t> </a:t>
            </a:r>
            <a:r>
              <a:rPr lang="en-US" dirty="0" smtClean="0"/>
              <a:t>$v </a:t>
            </a:r>
            <a:r>
              <a:rPr lang="en-US" dirty="0"/>
              <a:t>Manuscripts </a:t>
            </a:r>
            <a:r>
              <a:rPr lang="en-US" dirty="0" smtClean="0"/>
              <a:t>$v </a:t>
            </a:r>
            <a:r>
              <a:rPr lang="en-US" dirty="0"/>
              <a:t>Facsimiles.</a:t>
            </a:r>
          </a:p>
          <a:p>
            <a:pPr marL="0" indent="0">
              <a:buNone/>
            </a:pPr>
            <a:r>
              <a:rPr lang="en-US" dirty="0"/>
              <a:t>650 </a:t>
            </a:r>
            <a:r>
              <a:rPr lang="en-US" dirty="0" smtClean="0"/>
              <a:t>_0  Music $x </a:t>
            </a:r>
            <a:r>
              <a:rPr lang="en-US" dirty="0"/>
              <a:t>Manuscripts </a:t>
            </a:r>
            <a:r>
              <a:rPr lang="en-US" dirty="0" smtClean="0"/>
              <a:t>$v </a:t>
            </a:r>
            <a:r>
              <a:rPr lang="en-US" dirty="0"/>
              <a:t>Facsimiles.</a:t>
            </a:r>
          </a:p>
          <a:p>
            <a:pPr marL="0" indent="0">
              <a:buNone/>
            </a:pPr>
            <a:r>
              <a:rPr lang="en-US" dirty="0"/>
              <a:t>650 </a:t>
            </a:r>
            <a:r>
              <a:rPr lang="en-US" dirty="0" smtClean="0"/>
              <a:t>_0  Trios </a:t>
            </a:r>
            <a:r>
              <a:rPr lang="en-US" dirty="0"/>
              <a:t>(Piano, flute, oboe) </a:t>
            </a:r>
            <a:r>
              <a:rPr lang="en-US" dirty="0" smtClean="0"/>
              <a:t>$v </a:t>
            </a:r>
            <a:r>
              <a:rPr lang="en-US" dirty="0"/>
              <a:t>Scores</a:t>
            </a:r>
            <a:r>
              <a:rPr lang="en-US" dirty="0" smtClean="0"/>
              <a:t>.</a:t>
            </a:r>
          </a:p>
          <a:p>
            <a:pPr marL="0" indent="0">
              <a:buNone/>
            </a:pPr>
            <a:r>
              <a:rPr lang="en-US" dirty="0">
                <a:solidFill>
                  <a:srgbClr val="FF0000"/>
                </a:solidFill>
              </a:rPr>
              <a:t>655 </a:t>
            </a:r>
            <a:r>
              <a:rPr lang="en-US" dirty="0" smtClean="0">
                <a:solidFill>
                  <a:srgbClr val="FF0000"/>
                </a:solidFill>
              </a:rPr>
              <a:t>_7  Chamber </a:t>
            </a:r>
            <a:r>
              <a:rPr lang="en-US" dirty="0">
                <a:solidFill>
                  <a:srgbClr val="FF0000"/>
                </a:solidFill>
              </a:rPr>
              <a:t>music. </a:t>
            </a:r>
            <a:r>
              <a:rPr lang="en-US" dirty="0" smtClean="0">
                <a:solidFill>
                  <a:srgbClr val="FF0000"/>
                </a:solidFill>
              </a:rPr>
              <a:t>$2 </a:t>
            </a:r>
            <a:r>
              <a:rPr lang="en-US" dirty="0" err="1">
                <a:solidFill>
                  <a:srgbClr val="FF0000"/>
                </a:solidFill>
              </a:rPr>
              <a:t>lcgft</a:t>
            </a:r>
            <a:endParaRPr lang="en-US" dirty="0">
              <a:solidFill>
                <a:srgbClr val="FF0000"/>
              </a:solidFill>
            </a:endParaRPr>
          </a:p>
          <a:p>
            <a:pPr marL="0" indent="0">
              <a:buNone/>
            </a:pPr>
            <a:r>
              <a:rPr lang="en-US" dirty="0"/>
              <a:t>655 </a:t>
            </a:r>
            <a:r>
              <a:rPr lang="en-US" dirty="0" smtClean="0"/>
              <a:t>_7  Scores</a:t>
            </a:r>
            <a:r>
              <a:rPr lang="en-US" dirty="0"/>
              <a:t>. </a:t>
            </a:r>
            <a:r>
              <a:rPr lang="en-US" dirty="0" smtClean="0"/>
              <a:t>$2 </a:t>
            </a:r>
            <a:r>
              <a:rPr lang="en-US" dirty="0" err="1"/>
              <a:t>lcgft</a:t>
            </a:r>
            <a:endParaRPr lang="en-US" dirty="0"/>
          </a:p>
          <a:p>
            <a:pPr marL="0" indent="0">
              <a:buNone/>
            </a:pPr>
            <a:r>
              <a:rPr lang="en-US" dirty="0"/>
              <a:t>655 </a:t>
            </a:r>
            <a:r>
              <a:rPr lang="en-US" dirty="0" smtClean="0"/>
              <a:t>_7  Facsimiles</a:t>
            </a:r>
            <a:r>
              <a:rPr lang="en-US" dirty="0"/>
              <a:t>. </a:t>
            </a:r>
            <a:r>
              <a:rPr lang="en-US" dirty="0" smtClean="0"/>
              <a:t>$2 </a:t>
            </a:r>
            <a:r>
              <a:rPr lang="en-US" dirty="0" err="1"/>
              <a:t>lcgft</a:t>
            </a:r>
            <a:endParaRPr lang="en-US" dirty="0"/>
          </a:p>
        </p:txBody>
      </p:sp>
      <p:sp>
        <p:nvSpPr>
          <p:cNvPr id="2" name="Slide Number Placeholder 1"/>
          <p:cNvSpPr>
            <a:spLocks noGrp="1"/>
          </p:cNvSpPr>
          <p:nvPr>
            <p:ph type="sldNum" sz="quarter" idx="12"/>
          </p:nvPr>
        </p:nvSpPr>
        <p:spPr/>
        <p:txBody>
          <a:bodyPr/>
          <a:lstStyle/>
          <a:p>
            <a:fld id="{EA423A1F-FF2F-4BFF-9EEC-548F1397DEF9}" type="slidenum">
              <a:rPr lang="en-US" smtClean="0"/>
              <a:t>34</a:t>
            </a:fld>
            <a:endParaRPr lang="en-US"/>
          </a:p>
        </p:txBody>
      </p:sp>
    </p:spTree>
    <p:extLst>
      <p:ext uri="{BB962C8B-B14F-4D97-AF65-F5344CB8AC3E}">
        <p14:creationId xmlns:p14="http://schemas.microsoft.com/office/powerpoint/2010/main" val="2328979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388571"/>
            <a:ext cx="11353800" cy="1325563"/>
          </a:xfrm>
        </p:spPr>
        <p:txBody>
          <a:bodyPr/>
          <a:lstStyle/>
          <a:p>
            <a:r>
              <a:rPr lang="en-US" dirty="0" smtClean="0"/>
              <a:t>Geographic Characteristics</a:t>
            </a:r>
            <a:endParaRPr lang="en-US" dirty="0"/>
          </a:p>
        </p:txBody>
      </p:sp>
      <p:sp>
        <p:nvSpPr>
          <p:cNvPr id="3" name="Content Placeholder 2"/>
          <p:cNvSpPr>
            <a:spLocks noGrp="1"/>
          </p:cNvSpPr>
          <p:nvPr>
            <p:ph idx="1"/>
          </p:nvPr>
        </p:nvSpPr>
        <p:spPr/>
        <p:txBody>
          <a:bodyPr>
            <a:normAutofit/>
          </a:bodyPr>
          <a:lstStyle/>
          <a:p>
            <a:r>
              <a:rPr lang="en-US" dirty="0" smtClean="0"/>
              <a:t>Explicit indications of the </a:t>
            </a:r>
            <a:r>
              <a:rPr lang="en-US" dirty="0" smtClean="0">
                <a:solidFill>
                  <a:srgbClr val="AF21A5"/>
                </a:solidFill>
              </a:rPr>
              <a:t>geographic place </a:t>
            </a:r>
            <a:r>
              <a:rPr lang="en-US" dirty="0" smtClean="0"/>
              <a:t>where works and expressions were created or are set are out of scope of LCGFT</a:t>
            </a:r>
          </a:p>
          <a:p>
            <a:pPr>
              <a:spcAft>
                <a:spcPts val="1200"/>
              </a:spcAft>
            </a:pPr>
            <a:r>
              <a:rPr lang="en-US" dirty="0" smtClean="0"/>
              <a:t>This information needs to be retained somewhere</a:t>
            </a:r>
          </a:p>
          <a:p>
            <a:pPr marL="457200" lvl="1" indent="0">
              <a:buNone/>
            </a:pPr>
            <a:r>
              <a:rPr lang="en-US" dirty="0" smtClean="0"/>
              <a:t>LCSH</a:t>
            </a:r>
            <a:r>
              <a:rPr lang="en-US" dirty="0"/>
              <a:t>: </a:t>
            </a:r>
            <a:r>
              <a:rPr lang="en-US" dirty="0">
                <a:solidFill>
                  <a:srgbClr val="00B050"/>
                </a:solidFill>
              </a:rPr>
              <a:t>American</a:t>
            </a:r>
            <a:r>
              <a:rPr lang="en-US" dirty="0"/>
              <a:t> poetry--</a:t>
            </a:r>
            <a:r>
              <a:rPr lang="en-US" dirty="0">
                <a:solidFill>
                  <a:srgbClr val="AF21A5"/>
                </a:solidFill>
              </a:rPr>
              <a:t>New York (State)--New York</a:t>
            </a:r>
            <a:r>
              <a:rPr lang="en-US" dirty="0"/>
              <a:t>		</a:t>
            </a:r>
          </a:p>
          <a:p>
            <a:pPr marL="457200" lvl="1" indent="0">
              <a:spcAft>
                <a:spcPts val="600"/>
              </a:spcAft>
              <a:buNone/>
            </a:pPr>
            <a:r>
              <a:rPr lang="en-US" dirty="0"/>
              <a:t>LCGFT: </a:t>
            </a:r>
            <a:r>
              <a:rPr lang="en-US" dirty="0" smtClean="0">
                <a:solidFill>
                  <a:srgbClr val="FF0000"/>
                </a:solidFill>
              </a:rPr>
              <a:t>Poetry</a:t>
            </a:r>
            <a:endParaRPr lang="en-US" dirty="0" smtClean="0"/>
          </a:p>
          <a:p>
            <a:r>
              <a:rPr lang="en-US" dirty="0" smtClean="0"/>
              <a:t>SAC GFIS developed proposal to add $</a:t>
            </a:r>
            <a:r>
              <a:rPr lang="en-US" dirty="0" err="1" smtClean="0"/>
              <a:t>i</a:t>
            </a:r>
            <a:r>
              <a:rPr lang="en-US" dirty="0" smtClean="0"/>
              <a:t>, $3, and $4 to MARC field 370</a:t>
            </a:r>
          </a:p>
          <a:p>
            <a:r>
              <a:rPr lang="en-US" dirty="0" smtClean="0"/>
              <a:t>SAC GFIS got the term “setting” and code “stg” added to the MARC Code List for Relators</a:t>
            </a:r>
          </a:p>
          <a:p>
            <a:pPr marL="457200" lvl="1" indent="0">
              <a:buNone/>
            </a:pPr>
            <a:endParaRPr lang="en-US" dirty="0"/>
          </a:p>
        </p:txBody>
      </p:sp>
      <p:sp>
        <p:nvSpPr>
          <p:cNvPr id="4" name="Slide Number Placeholder 3"/>
          <p:cNvSpPr>
            <a:spLocks noGrp="1"/>
          </p:cNvSpPr>
          <p:nvPr>
            <p:ph type="sldNum" sz="quarter" idx="12"/>
          </p:nvPr>
        </p:nvSpPr>
        <p:spPr/>
        <p:txBody>
          <a:bodyPr/>
          <a:lstStyle/>
          <a:p>
            <a:fld id="{EA423A1F-FF2F-4BFF-9EEC-548F1397DEF9}" type="slidenum">
              <a:rPr lang="en-US" smtClean="0"/>
              <a:t>35</a:t>
            </a:fld>
            <a:endParaRPr lang="en-US"/>
          </a:p>
        </p:txBody>
      </p:sp>
    </p:spTree>
    <p:extLst>
      <p:ext uri="{BB962C8B-B14F-4D97-AF65-F5344CB8AC3E}">
        <p14:creationId xmlns:p14="http://schemas.microsoft.com/office/powerpoint/2010/main" val="324366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2" y="341644"/>
            <a:ext cx="11769968" cy="6390752"/>
          </a:xfrm>
        </p:spPr>
        <p:txBody>
          <a:bodyPr>
            <a:normAutofit lnSpcReduction="10000"/>
          </a:bodyPr>
          <a:lstStyle/>
          <a:p>
            <a:pPr marL="0" indent="0">
              <a:buNone/>
            </a:pPr>
            <a:r>
              <a:rPr lang="en-US" dirty="0" smtClean="0"/>
              <a:t>245 00  Last </a:t>
            </a:r>
            <a:r>
              <a:rPr lang="en-US" dirty="0"/>
              <a:t>exit to Brooklyn / </a:t>
            </a:r>
            <a:r>
              <a:rPr lang="en-US" dirty="0" smtClean="0"/>
              <a:t>$c </a:t>
            </a:r>
            <a:r>
              <a:rPr lang="en-US" dirty="0"/>
              <a:t>a </a:t>
            </a:r>
            <a:r>
              <a:rPr lang="en-US" dirty="0" err="1"/>
              <a:t>Neue</a:t>
            </a:r>
            <a:r>
              <a:rPr lang="en-US" dirty="0"/>
              <a:t> Constantin Film production ; </a:t>
            </a:r>
            <a:r>
              <a:rPr lang="en-US" dirty="0" smtClean="0"/>
              <a:t>in</a:t>
            </a:r>
          </a:p>
          <a:p>
            <a:pPr marL="0" indent="0">
              <a:buNone/>
            </a:pPr>
            <a:r>
              <a:rPr lang="en-US" dirty="0"/>
              <a:t> </a:t>
            </a:r>
            <a:r>
              <a:rPr lang="en-US" dirty="0" smtClean="0"/>
              <a:t>         	   </a:t>
            </a:r>
            <a:r>
              <a:rPr lang="en-US" dirty="0"/>
              <a:t>cooperation with Bavaria Film and Allied Filmmakers ; </a:t>
            </a:r>
            <a:r>
              <a:rPr lang="en-US" dirty="0" smtClean="0"/>
              <a:t>screenplay by</a:t>
            </a:r>
          </a:p>
          <a:p>
            <a:pPr marL="0" indent="0">
              <a:buNone/>
            </a:pPr>
            <a:r>
              <a:rPr lang="en-US" dirty="0"/>
              <a:t>	</a:t>
            </a:r>
            <a:r>
              <a:rPr lang="en-US" dirty="0" smtClean="0"/>
              <a:t>   </a:t>
            </a:r>
            <a:r>
              <a:rPr lang="en-US" dirty="0"/>
              <a:t>Desmond Nakano ; produced by Bernd </a:t>
            </a:r>
            <a:r>
              <a:rPr lang="en-US" dirty="0" err="1"/>
              <a:t>Eichinger</a:t>
            </a:r>
            <a:r>
              <a:rPr lang="en-US" dirty="0"/>
              <a:t> ; directed by </a:t>
            </a:r>
            <a:r>
              <a:rPr lang="en-US" dirty="0" err="1"/>
              <a:t>Uli</a:t>
            </a:r>
            <a:r>
              <a:rPr lang="en-US" dirty="0"/>
              <a:t> </a:t>
            </a:r>
            <a:r>
              <a:rPr lang="en-US" dirty="0" err="1"/>
              <a:t>Edel</a:t>
            </a:r>
            <a:r>
              <a:rPr lang="en-US" dirty="0"/>
              <a:t>.</a:t>
            </a:r>
          </a:p>
          <a:p>
            <a:pPr marL="0" indent="0">
              <a:buNone/>
            </a:pPr>
            <a:r>
              <a:rPr lang="en-US" dirty="0" smtClean="0"/>
              <a:t>257 __  Germany $a Great Britain $2 </a:t>
            </a:r>
            <a:r>
              <a:rPr lang="en-US" dirty="0" err="1" smtClean="0"/>
              <a:t>naf</a:t>
            </a:r>
            <a:endParaRPr lang="en-US" dirty="0" smtClean="0"/>
          </a:p>
          <a:p>
            <a:pPr marL="0" indent="0">
              <a:buNone/>
            </a:pPr>
            <a:r>
              <a:rPr lang="en-US" dirty="0" smtClean="0">
                <a:solidFill>
                  <a:srgbClr val="AF21A5"/>
                </a:solidFill>
              </a:rPr>
              <a:t>370 __  $4 stg $</a:t>
            </a:r>
            <a:r>
              <a:rPr lang="en-US" dirty="0" err="1" smtClean="0">
                <a:solidFill>
                  <a:srgbClr val="AF21A5"/>
                </a:solidFill>
              </a:rPr>
              <a:t>i</a:t>
            </a:r>
            <a:r>
              <a:rPr lang="en-US" dirty="0" smtClean="0">
                <a:solidFill>
                  <a:srgbClr val="AF21A5"/>
                </a:solidFill>
              </a:rPr>
              <a:t> </a:t>
            </a:r>
            <a:r>
              <a:rPr lang="en-US" dirty="0">
                <a:solidFill>
                  <a:srgbClr val="AF21A5"/>
                </a:solidFill>
              </a:rPr>
              <a:t>Setting: </a:t>
            </a:r>
            <a:r>
              <a:rPr lang="en-US" dirty="0" smtClean="0">
                <a:solidFill>
                  <a:srgbClr val="AF21A5"/>
                </a:solidFill>
              </a:rPr>
              <a:t>$f </a:t>
            </a:r>
            <a:r>
              <a:rPr lang="en-US" dirty="0">
                <a:solidFill>
                  <a:srgbClr val="AF21A5"/>
                </a:solidFill>
              </a:rPr>
              <a:t>Brooklyn (New York, N.Y.) </a:t>
            </a:r>
            <a:r>
              <a:rPr lang="en-US" dirty="0" smtClean="0">
                <a:solidFill>
                  <a:srgbClr val="AF21A5"/>
                </a:solidFill>
              </a:rPr>
              <a:t>$2 </a:t>
            </a:r>
            <a:r>
              <a:rPr lang="en-US" dirty="0" err="1" smtClean="0">
                <a:solidFill>
                  <a:srgbClr val="AF21A5"/>
                </a:solidFill>
              </a:rPr>
              <a:t>naf</a:t>
            </a:r>
            <a:endParaRPr lang="en-US" dirty="0" smtClean="0">
              <a:solidFill>
                <a:srgbClr val="AF21A5"/>
              </a:solidFill>
            </a:endParaRPr>
          </a:p>
          <a:p>
            <a:pPr marL="0" indent="0">
              <a:buNone/>
            </a:pPr>
            <a:r>
              <a:rPr lang="en-US" dirty="0"/>
              <a:t>520 __  </a:t>
            </a:r>
            <a:r>
              <a:rPr lang="en-US" dirty="0" smtClean="0"/>
              <a:t>Chronicles </a:t>
            </a:r>
            <a:r>
              <a:rPr lang="en-US" dirty="0"/>
              <a:t>the lives of a colorful group of small-time hoods and </a:t>
            </a:r>
            <a:r>
              <a:rPr lang="en-US" dirty="0" smtClean="0"/>
              <a:t>hustlers</a:t>
            </a:r>
          </a:p>
          <a:p>
            <a:pPr marL="0" indent="0">
              <a:buNone/>
            </a:pPr>
            <a:r>
              <a:rPr lang="en-US" dirty="0"/>
              <a:t>	</a:t>
            </a:r>
            <a:r>
              <a:rPr lang="en-US" dirty="0" smtClean="0"/>
              <a:t>   </a:t>
            </a:r>
            <a:r>
              <a:rPr lang="en-US" dirty="0"/>
              <a:t>in post-war Brooklyn.</a:t>
            </a:r>
            <a:endParaRPr lang="en-US" dirty="0" smtClean="0"/>
          </a:p>
          <a:p>
            <a:pPr marL="0" indent="0">
              <a:buNone/>
            </a:pPr>
            <a:r>
              <a:rPr lang="en-US" dirty="0"/>
              <a:t>650 </a:t>
            </a:r>
            <a:r>
              <a:rPr lang="en-US" dirty="0" smtClean="0"/>
              <a:t>_0  Neighbors $z </a:t>
            </a:r>
            <a:r>
              <a:rPr lang="en-US" dirty="0"/>
              <a:t>New York (State) </a:t>
            </a:r>
            <a:r>
              <a:rPr lang="en-US" dirty="0" smtClean="0"/>
              <a:t>$z </a:t>
            </a:r>
            <a:r>
              <a:rPr lang="en-US" dirty="0"/>
              <a:t>New York </a:t>
            </a:r>
            <a:r>
              <a:rPr lang="en-US" dirty="0" smtClean="0"/>
              <a:t>$v </a:t>
            </a:r>
            <a:r>
              <a:rPr lang="en-US" dirty="0"/>
              <a:t>Drama</a:t>
            </a:r>
            <a:r>
              <a:rPr lang="en-US" dirty="0" smtClean="0"/>
              <a:t>.</a:t>
            </a:r>
          </a:p>
          <a:p>
            <a:pPr marL="0" indent="0">
              <a:buNone/>
            </a:pPr>
            <a:r>
              <a:rPr lang="en-US" dirty="0"/>
              <a:t>650 _0  </a:t>
            </a:r>
            <a:r>
              <a:rPr lang="en-US" dirty="0" smtClean="0"/>
              <a:t>Working class $z </a:t>
            </a:r>
            <a:r>
              <a:rPr lang="en-US" dirty="0"/>
              <a:t>New York (State) </a:t>
            </a:r>
            <a:r>
              <a:rPr lang="en-US" dirty="0" smtClean="0"/>
              <a:t>$z </a:t>
            </a:r>
            <a:r>
              <a:rPr lang="en-US" dirty="0"/>
              <a:t>New York </a:t>
            </a:r>
            <a:r>
              <a:rPr lang="en-US" dirty="0" smtClean="0"/>
              <a:t>$v </a:t>
            </a:r>
            <a:r>
              <a:rPr lang="en-US" dirty="0"/>
              <a:t>Drama.</a:t>
            </a:r>
          </a:p>
          <a:p>
            <a:pPr marL="0" indent="0">
              <a:buNone/>
            </a:pPr>
            <a:r>
              <a:rPr lang="en-US" dirty="0"/>
              <a:t>651 </a:t>
            </a:r>
            <a:r>
              <a:rPr lang="en-US" dirty="0" smtClean="0"/>
              <a:t>_0  Brooklyn </a:t>
            </a:r>
            <a:r>
              <a:rPr lang="en-US" dirty="0"/>
              <a:t>(New York, N.Y.) </a:t>
            </a:r>
            <a:r>
              <a:rPr lang="en-US" dirty="0" smtClean="0"/>
              <a:t>$v </a:t>
            </a:r>
            <a:r>
              <a:rPr lang="en-US" dirty="0"/>
              <a:t>Drama</a:t>
            </a:r>
            <a:r>
              <a:rPr lang="en-US" dirty="0" smtClean="0"/>
              <a:t>.</a:t>
            </a:r>
          </a:p>
          <a:p>
            <a:pPr marL="0" indent="0">
              <a:buNone/>
            </a:pPr>
            <a:r>
              <a:rPr lang="en-US" dirty="0"/>
              <a:t>655 </a:t>
            </a:r>
            <a:r>
              <a:rPr lang="en-US" dirty="0" smtClean="0"/>
              <a:t>_7  Fiction </a:t>
            </a:r>
            <a:r>
              <a:rPr lang="en-US" dirty="0"/>
              <a:t>films. </a:t>
            </a:r>
            <a:r>
              <a:rPr lang="en-US" dirty="0" smtClean="0"/>
              <a:t>$2 </a:t>
            </a:r>
            <a:r>
              <a:rPr lang="en-US" dirty="0" err="1"/>
              <a:t>lcgft</a:t>
            </a:r>
            <a:endParaRPr lang="en-US" dirty="0"/>
          </a:p>
          <a:p>
            <a:pPr marL="0" indent="0">
              <a:buNone/>
            </a:pPr>
            <a:r>
              <a:rPr lang="en-US" dirty="0"/>
              <a:t>655 </a:t>
            </a:r>
            <a:r>
              <a:rPr lang="en-US" dirty="0" smtClean="0"/>
              <a:t>_7  Film </a:t>
            </a:r>
            <a:r>
              <a:rPr lang="en-US" dirty="0"/>
              <a:t>adaptations. </a:t>
            </a:r>
            <a:r>
              <a:rPr lang="en-US" dirty="0" smtClean="0"/>
              <a:t>$2 </a:t>
            </a:r>
            <a:r>
              <a:rPr lang="en-US" dirty="0" err="1"/>
              <a:t>lcgft</a:t>
            </a:r>
            <a:endParaRPr lang="en-US" dirty="0"/>
          </a:p>
          <a:p>
            <a:pPr marL="0" indent="0">
              <a:buNone/>
            </a:pPr>
            <a:r>
              <a:rPr lang="en-US" dirty="0"/>
              <a:t>655 </a:t>
            </a:r>
            <a:r>
              <a:rPr lang="en-US" dirty="0" smtClean="0"/>
              <a:t>_7  Feature </a:t>
            </a:r>
            <a:r>
              <a:rPr lang="en-US" dirty="0"/>
              <a:t>films. </a:t>
            </a:r>
            <a:r>
              <a:rPr lang="en-US" dirty="0" smtClean="0"/>
              <a:t>$2 </a:t>
            </a:r>
            <a:r>
              <a:rPr lang="en-US" dirty="0" err="1"/>
              <a:t>lcgft</a:t>
            </a:r>
            <a:endParaRPr lang="en-US" dirty="0" smtClean="0"/>
          </a:p>
        </p:txBody>
      </p:sp>
      <p:sp>
        <p:nvSpPr>
          <p:cNvPr id="2" name="Slide Number Placeholder 1"/>
          <p:cNvSpPr>
            <a:spLocks noGrp="1"/>
          </p:cNvSpPr>
          <p:nvPr>
            <p:ph type="sldNum" sz="quarter" idx="12"/>
          </p:nvPr>
        </p:nvSpPr>
        <p:spPr/>
        <p:txBody>
          <a:bodyPr/>
          <a:lstStyle/>
          <a:p>
            <a:fld id="{EA423A1F-FF2F-4BFF-9EEC-548F1397DEF9}" type="slidenum">
              <a:rPr lang="en-US" smtClean="0"/>
              <a:t>36</a:t>
            </a:fld>
            <a:endParaRPr lang="en-US"/>
          </a:p>
        </p:txBody>
      </p:sp>
    </p:spTree>
    <p:extLst>
      <p:ext uri="{BB962C8B-B14F-4D97-AF65-F5344CB8AC3E}">
        <p14:creationId xmlns:p14="http://schemas.microsoft.com/office/powerpoint/2010/main" val="2529355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724" y="271305"/>
            <a:ext cx="10873991" cy="6390752"/>
          </a:xfrm>
        </p:spPr>
        <p:txBody>
          <a:bodyPr>
            <a:normAutofit/>
          </a:bodyPr>
          <a:lstStyle/>
          <a:p>
            <a:pPr marL="0" indent="0">
              <a:buNone/>
            </a:pPr>
            <a:r>
              <a:rPr lang="en-US" dirty="0" smtClean="0"/>
              <a:t>041 1_  </a:t>
            </a:r>
            <a:r>
              <a:rPr lang="en-US" dirty="0" err="1" smtClean="0"/>
              <a:t>eng</a:t>
            </a:r>
            <a:r>
              <a:rPr lang="en-US" dirty="0" smtClean="0"/>
              <a:t> $h </a:t>
            </a:r>
            <a:r>
              <a:rPr lang="en-US" dirty="0" err="1"/>
              <a:t>fre</a:t>
            </a:r>
            <a:endParaRPr lang="en-US" dirty="0"/>
          </a:p>
          <a:p>
            <a:pPr marL="0" indent="0">
              <a:buNone/>
            </a:pPr>
            <a:r>
              <a:rPr lang="en-US" dirty="0" smtClean="0"/>
              <a:t>245 00  Four </a:t>
            </a:r>
            <a:r>
              <a:rPr lang="en-US" dirty="0"/>
              <a:t>plays from North Africa / </a:t>
            </a:r>
            <a:r>
              <a:rPr lang="en-US" dirty="0" smtClean="0"/>
              <a:t>$c </a:t>
            </a:r>
            <a:r>
              <a:rPr lang="en-US" dirty="0"/>
              <a:t>edited with an </a:t>
            </a:r>
            <a:r>
              <a:rPr lang="en-US" dirty="0" smtClean="0"/>
              <a:t>introduction by</a:t>
            </a:r>
          </a:p>
          <a:p>
            <a:pPr marL="0" indent="0">
              <a:buNone/>
            </a:pPr>
            <a:r>
              <a:rPr lang="en-US" dirty="0" smtClean="0"/>
              <a:t> 	   Marvin </a:t>
            </a:r>
            <a:r>
              <a:rPr lang="en-US" dirty="0"/>
              <a:t>Carlson</a:t>
            </a:r>
            <a:r>
              <a:rPr lang="en-US" dirty="0" smtClean="0"/>
              <a:t>.</a:t>
            </a:r>
          </a:p>
          <a:p>
            <a:pPr marL="0" indent="0">
              <a:buNone/>
            </a:pPr>
            <a:r>
              <a:rPr lang="en-US" dirty="0">
                <a:solidFill>
                  <a:srgbClr val="AF21A5"/>
                </a:solidFill>
              </a:rPr>
              <a:t>370 </a:t>
            </a:r>
            <a:r>
              <a:rPr lang="en-US" dirty="0" smtClean="0">
                <a:solidFill>
                  <a:srgbClr val="AF21A5"/>
                </a:solidFill>
              </a:rPr>
              <a:t>__  $g </a:t>
            </a:r>
            <a:r>
              <a:rPr lang="en-US" dirty="0">
                <a:solidFill>
                  <a:srgbClr val="AF21A5"/>
                </a:solidFill>
              </a:rPr>
              <a:t>Africa, North </a:t>
            </a:r>
            <a:r>
              <a:rPr lang="en-US" dirty="0" smtClean="0">
                <a:solidFill>
                  <a:srgbClr val="AF21A5"/>
                </a:solidFill>
              </a:rPr>
              <a:t>$2 </a:t>
            </a:r>
            <a:r>
              <a:rPr lang="en-US" dirty="0" err="1">
                <a:solidFill>
                  <a:srgbClr val="AF21A5"/>
                </a:solidFill>
              </a:rPr>
              <a:t>lcsh</a:t>
            </a:r>
            <a:endParaRPr lang="en-US" dirty="0">
              <a:solidFill>
                <a:srgbClr val="AF21A5"/>
              </a:solidFill>
            </a:endParaRPr>
          </a:p>
          <a:p>
            <a:pPr marL="0" indent="0">
              <a:buNone/>
            </a:pPr>
            <a:r>
              <a:rPr lang="en-US" dirty="0">
                <a:solidFill>
                  <a:srgbClr val="AF21A5"/>
                </a:solidFill>
              </a:rPr>
              <a:t>370 </a:t>
            </a:r>
            <a:r>
              <a:rPr lang="en-US" dirty="0" smtClean="0">
                <a:solidFill>
                  <a:srgbClr val="AF21A5"/>
                </a:solidFill>
              </a:rPr>
              <a:t>__  $3 </a:t>
            </a:r>
            <a:r>
              <a:rPr lang="en-US" dirty="0">
                <a:solidFill>
                  <a:srgbClr val="AF21A5"/>
                </a:solidFill>
              </a:rPr>
              <a:t>The </a:t>
            </a:r>
            <a:r>
              <a:rPr lang="en-US" dirty="0" smtClean="0">
                <a:solidFill>
                  <a:srgbClr val="AF21A5"/>
                </a:solidFill>
              </a:rPr>
              <a:t>veil ; House of wives: $g </a:t>
            </a:r>
            <a:r>
              <a:rPr lang="en-US" dirty="0">
                <a:solidFill>
                  <a:srgbClr val="AF21A5"/>
                </a:solidFill>
              </a:rPr>
              <a:t>Algeria </a:t>
            </a:r>
            <a:r>
              <a:rPr lang="en-US" dirty="0" smtClean="0">
                <a:solidFill>
                  <a:srgbClr val="AF21A5"/>
                </a:solidFill>
              </a:rPr>
              <a:t>$2 </a:t>
            </a:r>
            <a:r>
              <a:rPr lang="en-US" dirty="0" err="1">
                <a:solidFill>
                  <a:srgbClr val="AF21A5"/>
                </a:solidFill>
              </a:rPr>
              <a:t>naf</a:t>
            </a:r>
            <a:endParaRPr lang="en-US" dirty="0">
              <a:solidFill>
                <a:srgbClr val="AF21A5"/>
              </a:solidFill>
            </a:endParaRPr>
          </a:p>
          <a:p>
            <a:pPr marL="0" indent="0">
              <a:buNone/>
            </a:pPr>
            <a:r>
              <a:rPr lang="en-US" dirty="0">
                <a:solidFill>
                  <a:srgbClr val="AF21A5"/>
                </a:solidFill>
              </a:rPr>
              <a:t>370 </a:t>
            </a:r>
            <a:r>
              <a:rPr lang="en-US" dirty="0" smtClean="0">
                <a:solidFill>
                  <a:srgbClr val="AF21A5"/>
                </a:solidFill>
              </a:rPr>
              <a:t>__  $3 </a:t>
            </a:r>
            <a:r>
              <a:rPr lang="en-US" dirty="0" err="1" smtClean="0">
                <a:solidFill>
                  <a:srgbClr val="AF21A5"/>
                </a:solidFill>
              </a:rPr>
              <a:t>Araberlin</a:t>
            </a:r>
            <a:r>
              <a:rPr lang="en-US" dirty="0" smtClean="0">
                <a:solidFill>
                  <a:srgbClr val="AF21A5"/>
                </a:solidFill>
              </a:rPr>
              <a:t>: $g </a:t>
            </a:r>
            <a:r>
              <a:rPr lang="en-US" dirty="0">
                <a:solidFill>
                  <a:srgbClr val="AF21A5"/>
                </a:solidFill>
              </a:rPr>
              <a:t>Tunisia </a:t>
            </a:r>
            <a:r>
              <a:rPr lang="en-US" dirty="0" smtClean="0">
                <a:solidFill>
                  <a:srgbClr val="AF21A5"/>
                </a:solidFill>
              </a:rPr>
              <a:t>$2 </a:t>
            </a:r>
            <a:r>
              <a:rPr lang="en-US" dirty="0" err="1">
                <a:solidFill>
                  <a:srgbClr val="AF21A5"/>
                </a:solidFill>
              </a:rPr>
              <a:t>naf</a:t>
            </a:r>
            <a:endParaRPr lang="en-US" dirty="0">
              <a:solidFill>
                <a:srgbClr val="AF21A5"/>
              </a:solidFill>
            </a:endParaRPr>
          </a:p>
          <a:p>
            <a:pPr marL="0" indent="0">
              <a:buNone/>
            </a:pPr>
            <a:r>
              <a:rPr lang="en-US" dirty="0" smtClean="0">
                <a:solidFill>
                  <a:srgbClr val="AF21A5"/>
                </a:solidFill>
              </a:rPr>
              <a:t>370 __  $3 </a:t>
            </a:r>
            <a:r>
              <a:rPr lang="en-US" dirty="0">
                <a:solidFill>
                  <a:srgbClr val="AF21A5"/>
                </a:solidFill>
              </a:rPr>
              <a:t>The </a:t>
            </a:r>
            <a:r>
              <a:rPr lang="en-US" dirty="0" err="1">
                <a:solidFill>
                  <a:srgbClr val="AF21A5"/>
                </a:solidFill>
              </a:rPr>
              <a:t>folies</a:t>
            </a:r>
            <a:r>
              <a:rPr lang="en-US" dirty="0">
                <a:solidFill>
                  <a:srgbClr val="AF21A5"/>
                </a:solidFill>
              </a:rPr>
              <a:t> </a:t>
            </a:r>
            <a:r>
              <a:rPr lang="en-US" dirty="0" err="1" smtClean="0">
                <a:solidFill>
                  <a:srgbClr val="AF21A5"/>
                </a:solidFill>
              </a:rPr>
              <a:t>berbers</a:t>
            </a:r>
            <a:r>
              <a:rPr lang="en-US" dirty="0" smtClean="0">
                <a:solidFill>
                  <a:srgbClr val="AF21A5"/>
                </a:solidFill>
              </a:rPr>
              <a:t>: $g </a:t>
            </a:r>
            <a:r>
              <a:rPr lang="en-US" dirty="0">
                <a:solidFill>
                  <a:srgbClr val="AF21A5"/>
                </a:solidFill>
              </a:rPr>
              <a:t>Morocco </a:t>
            </a:r>
            <a:r>
              <a:rPr lang="en-US" dirty="0" smtClean="0">
                <a:solidFill>
                  <a:srgbClr val="AF21A5"/>
                </a:solidFill>
              </a:rPr>
              <a:t>$2 </a:t>
            </a:r>
            <a:r>
              <a:rPr lang="en-US" dirty="0" err="1" smtClean="0">
                <a:solidFill>
                  <a:srgbClr val="AF21A5"/>
                </a:solidFill>
              </a:rPr>
              <a:t>naf</a:t>
            </a:r>
            <a:endParaRPr lang="en-US" dirty="0" smtClean="0">
              <a:solidFill>
                <a:srgbClr val="AF21A5"/>
              </a:solidFill>
            </a:endParaRPr>
          </a:p>
          <a:p>
            <a:pPr marL="0" indent="0">
              <a:buNone/>
            </a:pPr>
            <a:r>
              <a:rPr lang="en-US" dirty="0" smtClean="0"/>
              <a:t>505 0_  </a:t>
            </a:r>
            <a:r>
              <a:rPr lang="en-US" dirty="0"/>
              <a:t>The veil / </a:t>
            </a:r>
            <a:r>
              <a:rPr lang="en-US" dirty="0" err="1"/>
              <a:t>Abdelkader</a:t>
            </a:r>
            <a:r>
              <a:rPr lang="en-US" dirty="0"/>
              <a:t> </a:t>
            </a:r>
            <a:r>
              <a:rPr lang="en-US" dirty="0" err="1"/>
              <a:t>Alloula</a:t>
            </a:r>
            <a:r>
              <a:rPr lang="en-US" dirty="0"/>
              <a:t> (Algeria) -- </a:t>
            </a:r>
            <a:r>
              <a:rPr lang="en-US" dirty="0" err="1"/>
              <a:t>Araberlin</a:t>
            </a:r>
            <a:r>
              <a:rPr lang="en-US" dirty="0"/>
              <a:t> / </a:t>
            </a:r>
            <a:r>
              <a:rPr lang="en-US" dirty="0" err="1"/>
              <a:t>Jalila</a:t>
            </a:r>
            <a:r>
              <a:rPr lang="en-US" dirty="0"/>
              <a:t> </a:t>
            </a:r>
            <a:r>
              <a:rPr lang="en-US" dirty="0" err="1" smtClean="0"/>
              <a:t>Baccar</a:t>
            </a:r>
            <a:endParaRPr lang="en-US" dirty="0" smtClean="0"/>
          </a:p>
          <a:p>
            <a:pPr marL="0" indent="0">
              <a:buNone/>
            </a:pPr>
            <a:r>
              <a:rPr lang="en-US" dirty="0" smtClean="0"/>
              <a:t> 	   (</a:t>
            </a:r>
            <a:r>
              <a:rPr lang="en-US" dirty="0"/>
              <a:t>Tunisia) -- House of wives / Fatima </a:t>
            </a:r>
            <a:r>
              <a:rPr lang="en-US" dirty="0" err="1"/>
              <a:t>Gallaire</a:t>
            </a:r>
            <a:r>
              <a:rPr lang="en-US" dirty="0"/>
              <a:t> (Algeria) -- The </a:t>
            </a:r>
            <a:r>
              <a:rPr lang="en-US" dirty="0" err="1" smtClean="0"/>
              <a:t>folies</a:t>
            </a:r>
            <a:endParaRPr lang="en-US" dirty="0" smtClean="0"/>
          </a:p>
          <a:p>
            <a:pPr marL="0" indent="0">
              <a:buNone/>
            </a:pPr>
            <a:r>
              <a:rPr lang="en-US" dirty="0"/>
              <a:t>	</a:t>
            </a:r>
            <a:r>
              <a:rPr lang="en-US" dirty="0" smtClean="0"/>
              <a:t>   </a:t>
            </a:r>
            <a:r>
              <a:rPr lang="en-US" dirty="0" err="1" smtClean="0"/>
              <a:t>berbers</a:t>
            </a:r>
            <a:r>
              <a:rPr lang="en-US" dirty="0" smtClean="0"/>
              <a:t> / </a:t>
            </a:r>
            <a:r>
              <a:rPr lang="en-US" dirty="0" err="1"/>
              <a:t>Tayeb</a:t>
            </a:r>
            <a:r>
              <a:rPr lang="en-US" dirty="0"/>
              <a:t> </a:t>
            </a:r>
            <a:r>
              <a:rPr lang="en-US" dirty="0" err="1"/>
              <a:t>Saddiki</a:t>
            </a:r>
            <a:r>
              <a:rPr lang="en-US" dirty="0"/>
              <a:t> (Morocco).</a:t>
            </a:r>
          </a:p>
          <a:p>
            <a:pPr marL="0" indent="0">
              <a:buNone/>
            </a:pPr>
            <a:r>
              <a:rPr lang="en-US" dirty="0"/>
              <a:t>650 </a:t>
            </a:r>
            <a:r>
              <a:rPr lang="en-US" dirty="0" smtClean="0"/>
              <a:t>_0  North </a:t>
            </a:r>
            <a:r>
              <a:rPr lang="en-US" dirty="0"/>
              <a:t>African drama (French) </a:t>
            </a:r>
            <a:r>
              <a:rPr lang="en-US" dirty="0" smtClean="0"/>
              <a:t>$v </a:t>
            </a:r>
            <a:r>
              <a:rPr lang="en-US" dirty="0"/>
              <a:t>Translations into English.</a:t>
            </a:r>
          </a:p>
          <a:p>
            <a:pPr marL="0" indent="0">
              <a:buNone/>
            </a:pPr>
            <a:r>
              <a:rPr lang="en-US" dirty="0" smtClean="0">
                <a:solidFill>
                  <a:srgbClr val="FF0000"/>
                </a:solidFill>
              </a:rPr>
              <a:t>655 _7  Drama</a:t>
            </a:r>
            <a:r>
              <a:rPr lang="en-US" dirty="0">
                <a:solidFill>
                  <a:srgbClr val="FF0000"/>
                </a:solidFill>
              </a:rPr>
              <a:t>. </a:t>
            </a:r>
            <a:r>
              <a:rPr lang="en-US" dirty="0" smtClean="0">
                <a:solidFill>
                  <a:srgbClr val="FF0000"/>
                </a:solidFill>
              </a:rPr>
              <a:t>$2 </a:t>
            </a:r>
            <a:r>
              <a:rPr lang="en-US" dirty="0" err="1">
                <a:solidFill>
                  <a:srgbClr val="FF0000"/>
                </a:solidFill>
              </a:rPr>
              <a:t>lcgft</a:t>
            </a:r>
            <a:endParaRPr lang="en-US" dirty="0" smtClean="0">
              <a:solidFill>
                <a:srgbClr val="FF0000"/>
              </a:solidFill>
            </a:endParaRPr>
          </a:p>
        </p:txBody>
      </p:sp>
      <p:sp>
        <p:nvSpPr>
          <p:cNvPr id="2" name="Slide Number Placeholder 1"/>
          <p:cNvSpPr>
            <a:spLocks noGrp="1"/>
          </p:cNvSpPr>
          <p:nvPr>
            <p:ph type="sldNum" sz="quarter" idx="12"/>
          </p:nvPr>
        </p:nvSpPr>
        <p:spPr/>
        <p:txBody>
          <a:bodyPr/>
          <a:lstStyle/>
          <a:p>
            <a:fld id="{EA423A1F-FF2F-4BFF-9EEC-548F1397DEF9}" type="slidenum">
              <a:rPr lang="en-US" smtClean="0"/>
              <a:t>37</a:t>
            </a:fld>
            <a:endParaRPr lang="en-US"/>
          </a:p>
        </p:txBody>
      </p:sp>
    </p:spTree>
    <p:extLst>
      <p:ext uri="{BB962C8B-B14F-4D97-AF65-F5344CB8AC3E}">
        <p14:creationId xmlns:p14="http://schemas.microsoft.com/office/powerpoint/2010/main" val="1771336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597" y="170820"/>
            <a:ext cx="11279276" cy="6687179"/>
          </a:xfrm>
        </p:spPr>
        <p:txBody>
          <a:bodyPr>
            <a:normAutofit fontScale="85000" lnSpcReduction="20000"/>
          </a:bodyPr>
          <a:lstStyle/>
          <a:p>
            <a:pPr marL="0" indent="0">
              <a:buNone/>
            </a:pPr>
            <a:r>
              <a:rPr lang="en-US" dirty="0" smtClean="0"/>
              <a:t>043 __  </a:t>
            </a:r>
            <a:r>
              <a:rPr lang="en-US" dirty="0"/>
              <a:t>n-mx---</a:t>
            </a:r>
          </a:p>
          <a:p>
            <a:pPr marL="0" indent="0">
              <a:buNone/>
            </a:pPr>
            <a:r>
              <a:rPr lang="en-US" dirty="0" smtClean="0">
                <a:solidFill>
                  <a:schemeClr val="accent4">
                    <a:lumMod val="50000"/>
                  </a:schemeClr>
                </a:solidFill>
              </a:rPr>
              <a:t>046 __  $k </a:t>
            </a:r>
            <a:r>
              <a:rPr lang="en-US" dirty="0">
                <a:solidFill>
                  <a:schemeClr val="accent4">
                    <a:lumMod val="50000"/>
                  </a:schemeClr>
                </a:solidFill>
              </a:rPr>
              <a:t>1960 </a:t>
            </a:r>
            <a:r>
              <a:rPr lang="en-US" dirty="0" smtClean="0">
                <a:solidFill>
                  <a:schemeClr val="accent4">
                    <a:lumMod val="50000"/>
                  </a:schemeClr>
                </a:solidFill>
              </a:rPr>
              <a:t>$2 </a:t>
            </a:r>
            <a:r>
              <a:rPr lang="en-US" dirty="0" err="1" smtClean="0">
                <a:solidFill>
                  <a:schemeClr val="accent4">
                    <a:lumMod val="50000"/>
                  </a:schemeClr>
                </a:solidFill>
              </a:rPr>
              <a:t>edtf</a:t>
            </a:r>
            <a:endParaRPr lang="en-US" dirty="0" smtClean="0">
              <a:solidFill>
                <a:schemeClr val="accent4">
                  <a:lumMod val="50000"/>
                </a:schemeClr>
              </a:solidFill>
            </a:endParaRPr>
          </a:p>
          <a:p>
            <a:pPr marL="0" indent="0">
              <a:buNone/>
            </a:pPr>
            <a:r>
              <a:rPr lang="en-US" dirty="0" smtClean="0"/>
              <a:t>245 00  </a:t>
            </a:r>
            <a:r>
              <a:rPr lang="en-US" dirty="0" err="1" smtClean="0"/>
              <a:t>Macario</a:t>
            </a:r>
            <a:r>
              <a:rPr lang="en-US" dirty="0" smtClean="0"/>
              <a:t> </a:t>
            </a:r>
            <a:r>
              <a:rPr lang="en-US" dirty="0"/>
              <a:t>/ </a:t>
            </a:r>
            <a:r>
              <a:rPr lang="en-US" dirty="0" smtClean="0"/>
              <a:t>$c </a:t>
            </a:r>
            <a:r>
              <a:rPr lang="en-US" dirty="0" err="1"/>
              <a:t>Clasa</a:t>
            </a:r>
            <a:r>
              <a:rPr lang="en-US" dirty="0"/>
              <a:t> Films </a:t>
            </a:r>
            <a:r>
              <a:rPr lang="en-US" dirty="0" err="1"/>
              <a:t>Mundiales</a:t>
            </a:r>
            <a:r>
              <a:rPr lang="en-US" dirty="0"/>
              <a:t> S.A. </a:t>
            </a:r>
            <a:r>
              <a:rPr lang="en-US" dirty="0" err="1"/>
              <a:t>presenta</a:t>
            </a:r>
            <a:r>
              <a:rPr lang="en-US" dirty="0"/>
              <a:t> a ; </a:t>
            </a:r>
            <a:r>
              <a:rPr lang="en-US" dirty="0" err="1"/>
              <a:t>una</a:t>
            </a:r>
            <a:r>
              <a:rPr lang="en-US" dirty="0"/>
              <a:t> </a:t>
            </a:r>
            <a:r>
              <a:rPr lang="en-US" dirty="0" err="1"/>
              <a:t>produccion</a:t>
            </a:r>
            <a:r>
              <a:rPr lang="en-US" dirty="0"/>
              <a:t> de </a:t>
            </a:r>
            <a:r>
              <a:rPr lang="en-US" dirty="0" smtClean="0"/>
              <a:t>Armando</a:t>
            </a:r>
          </a:p>
          <a:p>
            <a:pPr marL="0" indent="0">
              <a:buNone/>
            </a:pPr>
            <a:r>
              <a:rPr lang="en-US" dirty="0"/>
              <a:t> </a:t>
            </a:r>
            <a:r>
              <a:rPr lang="en-US" dirty="0" smtClean="0"/>
              <a:t>	 </a:t>
            </a:r>
            <a:r>
              <a:rPr lang="en-US" dirty="0" err="1" smtClean="0"/>
              <a:t>Orive</a:t>
            </a:r>
            <a:r>
              <a:rPr lang="en-US" dirty="0" smtClean="0"/>
              <a:t> </a:t>
            </a:r>
            <a:r>
              <a:rPr lang="en-US" dirty="0"/>
              <a:t>Alba ; director, Roberto </a:t>
            </a:r>
            <a:r>
              <a:rPr lang="en-US" dirty="0" err="1"/>
              <a:t>Gavaldón</a:t>
            </a:r>
            <a:r>
              <a:rPr lang="en-US" dirty="0"/>
              <a:t>.</a:t>
            </a:r>
          </a:p>
          <a:p>
            <a:pPr marL="0" indent="0">
              <a:buNone/>
            </a:pPr>
            <a:r>
              <a:rPr lang="en-US" dirty="0">
                <a:solidFill>
                  <a:srgbClr val="AF21A5"/>
                </a:solidFill>
              </a:rPr>
              <a:t>257 </a:t>
            </a:r>
            <a:r>
              <a:rPr lang="en-US" dirty="0" smtClean="0">
                <a:solidFill>
                  <a:srgbClr val="AF21A5"/>
                </a:solidFill>
              </a:rPr>
              <a:t>__  </a:t>
            </a:r>
            <a:r>
              <a:rPr lang="en-US" dirty="0">
                <a:solidFill>
                  <a:srgbClr val="AF21A5"/>
                </a:solidFill>
              </a:rPr>
              <a:t>Mexico </a:t>
            </a:r>
            <a:r>
              <a:rPr lang="en-US" dirty="0" smtClean="0">
                <a:solidFill>
                  <a:srgbClr val="AF21A5"/>
                </a:solidFill>
              </a:rPr>
              <a:t>$2 </a:t>
            </a:r>
            <a:r>
              <a:rPr lang="en-US" dirty="0" err="1">
                <a:solidFill>
                  <a:srgbClr val="AF21A5"/>
                </a:solidFill>
              </a:rPr>
              <a:t>naf</a:t>
            </a:r>
            <a:endParaRPr lang="en-US" dirty="0">
              <a:solidFill>
                <a:srgbClr val="AF21A5"/>
              </a:solidFill>
            </a:endParaRPr>
          </a:p>
          <a:p>
            <a:pPr marL="0" indent="0">
              <a:buNone/>
            </a:pPr>
            <a:r>
              <a:rPr lang="en-US" dirty="0" smtClean="0"/>
              <a:t>260 __  </a:t>
            </a:r>
            <a:r>
              <a:rPr lang="en-US" dirty="0" err="1" smtClean="0"/>
              <a:t>Coyoacan</a:t>
            </a:r>
            <a:r>
              <a:rPr lang="en-US" dirty="0"/>
              <a:t>, </a:t>
            </a:r>
            <a:r>
              <a:rPr lang="en-US" dirty="0" err="1"/>
              <a:t>México</a:t>
            </a:r>
            <a:r>
              <a:rPr lang="en-US" dirty="0"/>
              <a:t>, D.F. : </a:t>
            </a:r>
            <a:r>
              <a:rPr lang="en-US" dirty="0" smtClean="0"/>
              <a:t>$b </a:t>
            </a:r>
            <a:r>
              <a:rPr lang="en-US" dirty="0" err="1"/>
              <a:t>Alterfilms</a:t>
            </a:r>
            <a:r>
              <a:rPr lang="en-US" dirty="0"/>
              <a:t> : </a:t>
            </a:r>
            <a:r>
              <a:rPr lang="en-US" dirty="0" smtClean="0"/>
              <a:t>$b </a:t>
            </a:r>
            <a:r>
              <a:rPr lang="en-US" dirty="0" err="1"/>
              <a:t>Televisa</a:t>
            </a:r>
            <a:r>
              <a:rPr lang="en-US" dirty="0"/>
              <a:t>, </a:t>
            </a:r>
            <a:r>
              <a:rPr lang="en-US" dirty="0" smtClean="0"/>
              <a:t>$c </a:t>
            </a:r>
            <a:r>
              <a:rPr lang="en-US" dirty="0"/>
              <a:t>[2003</a:t>
            </a:r>
            <a:r>
              <a:rPr lang="en-US" dirty="0" smtClean="0"/>
              <a:t>]</a:t>
            </a:r>
          </a:p>
          <a:p>
            <a:pPr marL="0" indent="0">
              <a:buNone/>
            </a:pPr>
            <a:r>
              <a:rPr lang="en-US" dirty="0" smtClean="0">
                <a:solidFill>
                  <a:srgbClr val="FF0000"/>
                </a:solidFill>
              </a:rPr>
              <a:t>380 __  Motion </a:t>
            </a:r>
            <a:r>
              <a:rPr lang="en-US" dirty="0">
                <a:solidFill>
                  <a:srgbClr val="FF0000"/>
                </a:solidFill>
              </a:rPr>
              <a:t>pictures </a:t>
            </a:r>
            <a:r>
              <a:rPr lang="en-US" dirty="0" smtClean="0">
                <a:solidFill>
                  <a:srgbClr val="FF0000"/>
                </a:solidFill>
              </a:rPr>
              <a:t>$2 </a:t>
            </a:r>
            <a:r>
              <a:rPr lang="en-US" dirty="0" err="1" smtClean="0">
                <a:solidFill>
                  <a:srgbClr val="FF0000"/>
                </a:solidFill>
              </a:rPr>
              <a:t>lcgft</a:t>
            </a:r>
            <a:endParaRPr lang="en-US" dirty="0" smtClean="0">
              <a:solidFill>
                <a:srgbClr val="FF0000"/>
              </a:solidFill>
            </a:endParaRPr>
          </a:p>
          <a:p>
            <a:pPr marL="0" indent="0">
              <a:buNone/>
            </a:pPr>
            <a:r>
              <a:rPr lang="en-US" dirty="0"/>
              <a:t>650 </a:t>
            </a:r>
            <a:r>
              <a:rPr lang="en-US" dirty="0" smtClean="0"/>
              <a:t>_0  Poor $z </a:t>
            </a:r>
            <a:r>
              <a:rPr lang="en-US" dirty="0"/>
              <a:t>Mexico </a:t>
            </a:r>
            <a:r>
              <a:rPr lang="en-US" dirty="0" smtClean="0"/>
              <a:t>$v </a:t>
            </a:r>
            <a:r>
              <a:rPr lang="en-US" dirty="0"/>
              <a:t>Drama</a:t>
            </a:r>
            <a:r>
              <a:rPr lang="en-US" dirty="0" smtClean="0"/>
              <a:t>.</a:t>
            </a:r>
          </a:p>
          <a:p>
            <a:pPr marL="0" indent="0">
              <a:buNone/>
            </a:pPr>
            <a:r>
              <a:rPr lang="en-US" dirty="0"/>
              <a:t>650 _0  All Souls' Day $z Mexico $v Drama.</a:t>
            </a:r>
          </a:p>
          <a:p>
            <a:pPr marL="0" indent="0">
              <a:buNone/>
            </a:pPr>
            <a:r>
              <a:rPr lang="en-US" dirty="0" smtClean="0"/>
              <a:t>650 _0  Apparitions $v </a:t>
            </a:r>
            <a:r>
              <a:rPr lang="en-US" dirty="0"/>
              <a:t>Drama</a:t>
            </a:r>
            <a:r>
              <a:rPr lang="en-US" dirty="0" smtClean="0"/>
              <a:t>.</a:t>
            </a:r>
          </a:p>
          <a:p>
            <a:pPr marL="0" indent="0">
              <a:buNone/>
            </a:pPr>
            <a:r>
              <a:rPr lang="en-US" dirty="0" smtClean="0"/>
              <a:t>650 </a:t>
            </a:r>
            <a:r>
              <a:rPr lang="en-US" dirty="0"/>
              <a:t>_0  Death (Personification</a:t>
            </a:r>
            <a:r>
              <a:rPr lang="en-US" dirty="0" smtClean="0"/>
              <a:t>) $v Drama.</a:t>
            </a:r>
            <a:endParaRPr lang="en-US" dirty="0"/>
          </a:p>
          <a:p>
            <a:pPr marL="0" indent="0">
              <a:buNone/>
            </a:pPr>
            <a:r>
              <a:rPr lang="en-US" dirty="0" smtClean="0"/>
              <a:t>651 _0  Mexico $x </a:t>
            </a:r>
            <a:r>
              <a:rPr lang="en-US" dirty="0"/>
              <a:t>History </a:t>
            </a:r>
            <a:r>
              <a:rPr lang="en-US" dirty="0" smtClean="0"/>
              <a:t>$y </a:t>
            </a:r>
            <a:r>
              <a:rPr lang="en-US" dirty="0"/>
              <a:t>Spanish colony, 1540-1810 </a:t>
            </a:r>
            <a:r>
              <a:rPr lang="en-US" dirty="0" smtClean="0"/>
              <a:t>$v </a:t>
            </a:r>
            <a:r>
              <a:rPr lang="en-US" dirty="0"/>
              <a:t>Drama</a:t>
            </a:r>
            <a:r>
              <a:rPr lang="en-US" dirty="0" smtClean="0"/>
              <a:t>.</a:t>
            </a:r>
          </a:p>
          <a:p>
            <a:pPr marL="0" indent="0">
              <a:buNone/>
            </a:pPr>
            <a:r>
              <a:rPr lang="en-US" dirty="0" smtClean="0">
                <a:solidFill>
                  <a:srgbClr val="FF0000"/>
                </a:solidFill>
              </a:rPr>
              <a:t>655 _7  Magic realist films. $2 </a:t>
            </a:r>
            <a:r>
              <a:rPr lang="en-US" dirty="0" err="1" smtClean="0">
                <a:solidFill>
                  <a:srgbClr val="FF0000"/>
                </a:solidFill>
              </a:rPr>
              <a:t>lcgft</a:t>
            </a:r>
            <a:endParaRPr lang="en-US" dirty="0" smtClean="0">
              <a:solidFill>
                <a:srgbClr val="FF0000"/>
              </a:solidFill>
            </a:endParaRPr>
          </a:p>
          <a:p>
            <a:pPr marL="0" indent="0">
              <a:buNone/>
            </a:pPr>
            <a:r>
              <a:rPr lang="en-US" dirty="0">
                <a:solidFill>
                  <a:srgbClr val="FF0000"/>
                </a:solidFill>
              </a:rPr>
              <a:t>655 </a:t>
            </a:r>
            <a:r>
              <a:rPr lang="en-US" dirty="0" smtClean="0">
                <a:solidFill>
                  <a:srgbClr val="FF0000"/>
                </a:solidFill>
              </a:rPr>
              <a:t>_7  Historical </a:t>
            </a:r>
            <a:r>
              <a:rPr lang="en-US" dirty="0">
                <a:solidFill>
                  <a:srgbClr val="FF0000"/>
                </a:solidFill>
              </a:rPr>
              <a:t>films. </a:t>
            </a:r>
            <a:r>
              <a:rPr lang="en-US" dirty="0" smtClean="0">
                <a:solidFill>
                  <a:srgbClr val="FF0000"/>
                </a:solidFill>
              </a:rPr>
              <a:t>$2 </a:t>
            </a:r>
            <a:r>
              <a:rPr lang="en-US" dirty="0" err="1">
                <a:solidFill>
                  <a:srgbClr val="FF0000"/>
                </a:solidFill>
              </a:rPr>
              <a:t>lcgft</a:t>
            </a:r>
            <a:endParaRPr lang="en-US" dirty="0">
              <a:solidFill>
                <a:srgbClr val="FF0000"/>
              </a:solidFill>
            </a:endParaRPr>
          </a:p>
          <a:p>
            <a:pPr marL="0" indent="0">
              <a:buNone/>
            </a:pPr>
            <a:r>
              <a:rPr lang="en-US" dirty="0">
                <a:solidFill>
                  <a:srgbClr val="FF0000"/>
                </a:solidFill>
              </a:rPr>
              <a:t>655 </a:t>
            </a:r>
            <a:r>
              <a:rPr lang="en-US" dirty="0" smtClean="0">
                <a:solidFill>
                  <a:srgbClr val="FF0000"/>
                </a:solidFill>
              </a:rPr>
              <a:t>_7  Film </a:t>
            </a:r>
            <a:r>
              <a:rPr lang="en-US" dirty="0">
                <a:solidFill>
                  <a:srgbClr val="FF0000"/>
                </a:solidFill>
              </a:rPr>
              <a:t>adaptations. </a:t>
            </a:r>
            <a:r>
              <a:rPr lang="en-US" dirty="0" smtClean="0">
                <a:solidFill>
                  <a:srgbClr val="FF0000"/>
                </a:solidFill>
              </a:rPr>
              <a:t>$2 </a:t>
            </a:r>
            <a:r>
              <a:rPr lang="en-US" dirty="0" err="1">
                <a:solidFill>
                  <a:srgbClr val="FF0000"/>
                </a:solidFill>
              </a:rPr>
              <a:t>lcgft</a:t>
            </a:r>
            <a:endParaRPr lang="en-US" dirty="0">
              <a:solidFill>
                <a:srgbClr val="FF0000"/>
              </a:solidFill>
            </a:endParaRPr>
          </a:p>
          <a:p>
            <a:pPr marL="0" indent="0">
              <a:buNone/>
            </a:pPr>
            <a:r>
              <a:rPr lang="en-US" dirty="0">
                <a:solidFill>
                  <a:srgbClr val="FF0000"/>
                </a:solidFill>
              </a:rPr>
              <a:t>655 </a:t>
            </a:r>
            <a:r>
              <a:rPr lang="en-US" dirty="0" smtClean="0">
                <a:solidFill>
                  <a:srgbClr val="FF0000"/>
                </a:solidFill>
              </a:rPr>
              <a:t>_7  Fiction </a:t>
            </a:r>
            <a:r>
              <a:rPr lang="en-US" dirty="0">
                <a:solidFill>
                  <a:srgbClr val="FF0000"/>
                </a:solidFill>
              </a:rPr>
              <a:t>films. </a:t>
            </a:r>
            <a:r>
              <a:rPr lang="en-US" dirty="0" smtClean="0">
                <a:solidFill>
                  <a:srgbClr val="FF0000"/>
                </a:solidFill>
              </a:rPr>
              <a:t>$2 </a:t>
            </a:r>
            <a:r>
              <a:rPr lang="en-US" dirty="0" err="1">
                <a:solidFill>
                  <a:srgbClr val="FF0000"/>
                </a:solidFill>
              </a:rPr>
              <a:t>lcgft</a:t>
            </a:r>
            <a:endParaRPr lang="en-US" dirty="0">
              <a:solidFill>
                <a:srgbClr val="FF0000"/>
              </a:solidFill>
            </a:endParaRPr>
          </a:p>
          <a:p>
            <a:pPr marL="0" indent="0">
              <a:buNone/>
            </a:pPr>
            <a:r>
              <a:rPr lang="en-US" dirty="0">
                <a:solidFill>
                  <a:srgbClr val="FF0000"/>
                </a:solidFill>
              </a:rPr>
              <a:t>655 </a:t>
            </a:r>
            <a:r>
              <a:rPr lang="en-US" dirty="0" smtClean="0">
                <a:solidFill>
                  <a:srgbClr val="FF0000"/>
                </a:solidFill>
              </a:rPr>
              <a:t>_7  Feature </a:t>
            </a:r>
            <a:r>
              <a:rPr lang="en-US" dirty="0">
                <a:solidFill>
                  <a:srgbClr val="FF0000"/>
                </a:solidFill>
              </a:rPr>
              <a:t>films. </a:t>
            </a:r>
            <a:r>
              <a:rPr lang="en-US" dirty="0" smtClean="0">
                <a:solidFill>
                  <a:srgbClr val="FF0000"/>
                </a:solidFill>
              </a:rPr>
              <a:t>$2 </a:t>
            </a:r>
            <a:r>
              <a:rPr lang="en-US" dirty="0" err="1" smtClean="0">
                <a:solidFill>
                  <a:srgbClr val="FF0000"/>
                </a:solidFill>
              </a:rPr>
              <a:t>lcgft</a:t>
            </a:r>
            <a:endParaRPr lang="en-US" dirty="0" smtClean="0">
              <a:solidFill>
                <a:srgbClr val="FF0000"/>
              </a:solidFill>
            </a:endParaRPr>
          </a:p>
        </p:txBody>
      </p:sp>
      <p:sp>
        <p:nvSpPr>
          <p:cNvPr id="2" name="Slide Number Placeholder 1"/>
          <p:cNvSpPr>
            <a:spLocks noGrp="1"/>
          </p:cNvSpPr>
          <p:nvPr>
            <p:ph type="sldNum" sz="quarter" idx="12"/>
          </p:nvPr>
        </p:nvSpPr>
        <p:spPr/>
        <p:txBody>
          <a:bodyPr/>
          <a:lstStyle/>
          <a:p>
            <a:fld id="{EA423A1F-FF2F-4BFF-9EEC-548F1397DEF9}" type="slidenum">
              <a:rPr lang="en-US" smtClean="0"/>
              <a:t>38</a:t>
            </a:fld>
            <a:endParaRPr lang="en-US"/>
          </a:p>
        </p:txBody>
      </p:sp>
    </p:spTree>
    <p:extLst>
      <p:ext uri="{BB962C8B-B14F-4D97-AF65-F5344CB8AC3E}">
        <p14:creationId xmlns:p14="http://schemas.microsoft.com/office/powerpoint/2010/main" val="1209206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Brave New (Faceted) World</a:t>
            </a:r>
            <a:endParaRPr lang="en-US" dirty="0"/>
          </a:p>
        </p:txBody>
      </p:sp>
      <p:sp>
        <p:nvSpPr>
          <p:cNvPr id="3" name="Content Placeholder 2"/>
          <p:cNvSpPr>
            <a:spLocks noGrp="1"/>
          </p:cNvSpPr>
          <p:nvPr>
            <p:ph idx="1"/>
          </p:nvPr>
        </p:nvSpPr>
        <p:spPr>
          <a:xfrm>
            <a:off x="838199" y="1825624"/>
            <a:ext cx="10677211" cy="4695755"/>
          </a:xfrm>
        </p:spPr>
        <p:txBody>
          <a:bodyPr>
            <a:normAutofit/>
          </a:bodyPr>
          <a:lstStyle/>
          <a:p>
            <a:r>
              <a:rPr lang="en-US" dirty="0" smtClean="0"/>
              <a:t>Facets are the new way of the world</a:t>
            </a:r>
          </a:p>
          <a:p>
            <a:r>
              <a:rPr lang="en-US" dirty="0"/>
              <a:t>In order for faceted vocabularies to work best, we will need to figure out how to add facets to </a:t>
            </a:r>
            <a:r>
              <a:rPr lang="en-US" dirty="0" smtClean="0"/>
              <a:t>existing records</a:t>
            </a:r>
          </a:p>
          <a:p>
            <a:r>
              <a:rPr lang="en-US" dirty="0" smtClean="0"/>
              <a:t>SAC GFIS developed mappings of fixed fields and form subdivisions to genre/form and demographic group terms</a:t>
            </a:r>
          </a:p>
        </p:txBody>
      </p:sp>
      <p:sp>
        <p:nvSpPr>
          <p:cNvPr id="4" name="Slide Number Placeholder 3"/>
          <p:cNvSpPr>
            <a:spLocks noGrp="1"/>
          </p:cNvSpPr>
          <p:nvPr>
            <p:ph type="sldNum" sz="quarter" idx="12"/>
          </p:nvPr>
        </p:nvSpPr>
        <p:spPr/>
        <p:txBody>
          <a:bodyPr/>
          <a:lstStyle/>
          <a:p>
            <a:fld id="{EA423A1F-FF2F-4BFF-9EEC-548F1397DEF9}" type="slidenum">
              <a:rPr lang="en-US" smtClean="0"/>
              <a:t>39</a:t>
            </a:fld>
            <a:endParaRPr lang="en-US"/>
          </a:p>
        </p:txBody>
      </p:sp>
    </p:spTree>
    <p:extLst>
      <p:ext uri="{BB962C8B-B14F-4D97-AF65-F5344CB8AC3E}">
        <p14:creationId xmlns:p14="http://schemas.microsoft.com/office/powerpoint/2010/main" val="130504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did we get here?</a:t>
            </a:r>
            <a:endParaRPr lang="en-US" dirty="0"/>
          </a:p>
        </p:txBody>
      </p:sp>
      <p:sp>
        <p:nvSpPr>
          <p:cNvPr id="3" name="Content Placeholder 2"/>
          <p:cNvSpPr>
            <a:spLocks noGrp="1"/>
          </p:cNvSpPr>
          <p:nvPr>
            <p:ph idx="1"/>
          </p:nvPr>
        </p:nvSpPr>
        <p:spPr>
          <a:xfrm>
            <a:off x="838200" y="1825625"/>
            <a:ext cx="10515600" cy="4919304"/>
          </a:xfrm>
        </p:spPr>
        <p:txBody>
          <a:bodyPr/>
          <a:lstStyle/>
          <a:p>
            <a:r>
              <a:rPr lang="en-US" dirty="0"/>
              <a:t>LCSH for many decades included headings and subdivisions that were used to describe what a resource </a:t>
            </a:r>
            <a:r>
              <a:rPr lang="en-US" i="1" dirty="0"/>
              <a:t>is</a:t>
            </a:r>
            <a:r>
              <a:rPr lang="en-US" dirty="0"/>
              <a:t> rather than what it is </a:t>
            </a:r>
            <a:r>
              <a:rPr lang="en-US" i="1" dirty="0" smtClean="0"/>
              <a:t>about</a:t>
            </a:r>
          </a:p>
          <a:p>
            <a:pPr marL="0" indent="0">
              <a:buNone/>
            </a:pPr>
            <a:r>
              <a:rPr lang="en-US" i="1" dirty="0" smtClean="0"/>
              <a:t>           </a:t>
            </a:r>
            <a:r>
              <a:rPr lang="en-US" dirty="0" smtClean="0">
                <a:solidFill>
                  <a:srgbClr val="FF0000"/>
                </a:solidFill>
              </a:rPr>
              <a:t>Symphonies       American poetry       Young adult fiction     </a:t>
            </a:r>
            <a:endParaRPr lang="en-US" dirty="0"/>
          </a:p>
          <a:p>
            <a:r>
              <a:rPr lang="en-US" dirty="0" smtClean="0"/>
              <a:t>These headings have long been coded in field </a:t>
            </a:r>
            <a:r>
              <a:rPr lang="en-US" b="1" dirty="0" smtClean="0"/>
              <a:t>650 - </a:t>
            </a:r>
            <a:r>
              <a:rPr lang="en-US" b="1" dirty="0"/>
              <a:t>Subject Added Entry-Topical </a:t>
            </a:r>
            <a:r>
              <a:rPr lang="en-US" b="1" dirty="0" smtClean="0"/>
              <a:t>Term</a:t>
            </a:r>
            <a:r>
              <a:rPr lang="en-US" dirty="0" smtClean="0"/>
              <a:t> even though they don’t always describe the subject of a resource</a:t>
            </a:r>
          </a:p>
          <a:p>
            <a:r>
              <a:rPr lang="en-US" dirty="0" smtClean="0"/>
              <a:t>MARC bibliographic field </a:t>
            </a:r>
            <a:r>
              <a:rPr lang="en-US" b="1" dirty="0" smtClean="0"/>
              <a:t>655 - Index Term-Genre/Form</a:t>
            </a:r>
            <a:r>
              <a:rPr lang="en-US" dirty="0" smtClean="0"/>
              <a:t> was added to the format in 1981 at the request of </a:t>
            </a:r>
            <a:r>
              <a:rPr lang="en-US" dirty="0"/>
              <a:t>ALA </a:t>
            </a:r>
            <a:r>
              <a:rPr lang="en-US" dirty="0" smtClean="0"/>
              <a:t>Rare Books </a:t>
            </a:r>
            <a:r>
              <a:rPr lang="en-US" dirty="0"/>
              <a:t>and Manuscripts </a:t>
            </a:r>
            <a:r>
              <a:rPr lang="en-US" dirty="0" smtClean="0"/>
              <a:t>Section</a:t>
            </a:r>
          </a:p>
          <a:p>
            <a:r>
              <a:rPr lang="en-US" dirty="0" smtClean="0"/>
              <a:t>MARC genre/form authority fields 155, 455, 555, 755 were added in 1995</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EA423A1F-FF2F-4BFF-9EEC-548F1397DEF9}" type="slidenum">
              <a:rPr lang="en-US" smtClean="0"/>
              <a:t>4</a:t>
            </a:fld>
            <a:endParaRPr lang="en-US"/>
          </a:p>
        </p:txBody>
      </p:sp>
    </p:spTree>
    <p:extLst>
      <p:ext uri="{BB962C8B-B14F-4D97-AF65-F5344CB8AC3E}">
        <p14:creationId xmlns:p14="http://schemas.microsoft.com/office/powerpoint/2010/main" val="2777365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08532" y="0"/>
            <a:ext cx="8774935" cy="6858000"/>
          </a:xfrm>
          <a:prstGeom prst="rect">
            <a:avLst/>
          </a:prstGeom>
        </p:spPr>
      </p:pic>
      <p:sp>
        <p:nvSpPr>
          <p:cNvPr id="3" name="Slide Number Placeholder 2"/>
          <p:cNvSpPr>
            <a:spLocks noGrp="1"/>
          </p:cNvSpPr>
          <p:nvPr>
            <p:ph type="sldNum" sz="quarter" idx="12"/>
          </p:nvPr>
        </p:nvSpPr>
        <p:spPr/>
        <p:txBody>
          <a:bodyPr/>
          <a:lstStyle/>
          <a:p>
            <a:fld id="{EA423A1F-FF2F-4BFF-9EEC-548F1397DEF9}" type="slidenum">
              <a:rPr lang="en-US" smtClean="0"/>
              <a:t>40</a:t>
            </a:fld>
            <a:endParaRPr lang="en-US"/>
          </a:p>
        </p:txBody>
      </p:sp>
    </p:spTree>
    <p:extLst>
      <p:ext uri="{BB962C8B-B14F-4D97-AF65-F5344CB8AC3E}">
        <p14:creationId xmlns:p14="http://schemas.microsoft.com/office/powerpoint/2010/main" val="3931409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09315" y="0"/>
            <a:ext cx="8773370" cy="6858000"/>
          </a:xfrm>
          <a:prstGeom prst="rect">
            <a:avLst/>
          </a:prstGeom>
        </p:spPr>
      </p:pic>
      <p:sp>
        <p:nvSpPr>
          <p:cNvPr id="3" name="Slide Number Placeholder 2"/>
          <p:cNvSpPr>
            <a:spLocks noGrp="1"/>
          </p:cNvSpPr>
          <p:nvPr>
            <p:ph type="sldNum" sz="quarter" idx="12"/>
          </p:nvPr>
        </p:nvSpPr>
        <p:spPr/>
        <p:txBody>
          <a:bodyPr/>
          <a:lstStyle/>
          <a:p>
            <a:fld id="{EA423A1F-FF2F-4BFF-9EEC-548F1397DEF9}" type="slidenum">
              <a:rPr lang="en-US" smtClean="0"/>
              <a:t>41</a:t>
            </a:fld>
            <a:endParaRPr lang="en-US"/>
          </a:p>
        </p:txBody>
      </p:sp>
    </p:spTree>
    <p:extLst>
      <p:ext uri="{BB962C8B-B14F-4D97-AF65-F5344CB8AC3E}">
        <p14:creationId xmlns:p14="http://schemas.microsoft.com/office/powerpoint/2010/main" val="2911281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8848" y="0"/>
            <a:ext cx="9954303" cy="6858000"/>
          </a:xfrm>
          <a:prstGeom prst="rect">
            <a:avLst/>
          </a:prstGeom>
        </p:spPr>
      </p:pic>
      <p:sp>
        <p:nvSpPr>
          <p:cNvPr id="3" name="Slide Number Placeholder 2"/>
          <p:cNvSpPr>
            <a:spLocks noGrp="1"/>
          </p:cNvSpPr>
          <p:nvPr>
            <p:ph type="sldNum" sz="quarter" idx="12"/>
          </p:nvPr>
        </p:nvSpPr>
        <p:spPr/>
        <p:txBody>
          <a:bodyPr/>
          <a:lstStyle/>
          <a:p>
            <a:fld id="{EA423A1F-FF2F-4BFF-9EEC-548F1397DEF9}" type="slidenum">
              <a:rPr lang="en-US" smtClean="0"/>
              <a:t>42</a:t>
            </a:fld>
            <a:endParaRPr lang="en-US"/>
          </a:p>
        </p:txBody>
      </p:sp>
    </p:spTree>
    <p:extLst>
      <p:ext uri="{BB962C8B-B14F-4D97-AF65-F5344CB8AC3E}">
        <p14:creationId xmlns:p14="http://schemas.microsoft.com/office/powerpoint/2010/main" val="3632790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Brave New (Faceted) World</a:t>
            </a:r>
            <a:endParaRPr lang="en-US" dirty="0"/>
          </a:p>
        </p:txBody>
      </p:sp>
      <p:sp>
        <p:nvSpPr>
          <p:cNvPr id="3" name="Content Placeholder 2"/>
          <p:cNvSpPr>
            <a:spLocks noGrp="1"/>
          </p:cNvSpPr>
          <p:nvPr>
            <p:ph idx="1"/>
          </p:nvPr>
        </p:nvSpPr>
        <p:spPr>
          <a:xfrm>
            <a:off x="838199" y="1825624"/>
            <a:ext cx="10677211" cy="4695755"/>
          </a:xfrm>
        </p:spPr>
        <p:txBody>
          <a:bodyPr>
            <a:normAutofit/>
          </a:bodyPr>
          <a:lstStyle/>
          <a:p>
            <a:r>
              <a:rPr lang="en-US" dirty="0" smtClean="0"/>
              <a:t>New tools are available to convert bibliographic records to add faceted fields, such as Gary Strawn’s OCLC Music Toolkit, but we need more</a:t>
            </a:r>
          </a:p>
          <a:p>
            <a:r>
              <a:rPr lang="en-US" dirty="0" smtClean="0"/>
              <a:t>Facets have the potential to allow our discovery systems to answer questions that they couldn’t answer in the past, but we need broader implementation</a:t>
            </a:r>
          </a:p>
          <a:p>
            <a:r>
              <a:rPr lang="en-US" dirty="0" smtClean="0"/>
              <a:t>SAC GFIS has been succeeded by the SAC </a:t>
            </a:r>
            <a:r>
              <a:rPr lang="en-US" dirty="0"/>
              <a:t>Subcommittee on Faceted </a:t>
            </a:r>
            <a:r>
              <a:rPr lang="en-US" dirty="0" smtClean="0"/>
              <a:t>Vocabularies (and Lia C. and George P. continue to serve) and it will be developing best practices </a:t>
            </a:r>
            <a:r>
              <a:rPr lang="en-US" smtClean="0"/>
              <a:t>and additional </a:t>
            </a:r>
            <a:r>
              <a:rPr lang="en-US" dirty="0" smtClean="0"/>
              <a:t>training materials </a:t>
            </a:r>
          </a:p>
          <a:p>
            <a:r>
              <a:rPr lang="en-US" dirty="0" smtClean="0"/>
              <a:t>Tomorrow’s workshop will focus on the details of applying genre/form and audience and creator/contributor demographic group terms</a:t>
            </a:r>
            <a:endParaRPr lang="en-US" dirty="0"/>
          </a:p>
        </p:txBody>
      </p:sp>
      <p:sp>
        <p:nvSpPr>
          <p:cNvPr id="4" name="Slide Number Placeholder 3"/>
          <p:cNvSpPr>
            <a:spLocks noGrp="1"/>
          </p:cNvSpPr>
          <p:nvPr>
            <p:ph type="sldNum" sz="quarter" idx="12"/>
          </p:nvPr>
        </p:nvSpPr>
        <p:spPr/>
        <p:txBody>
          <a:bodyPr/>
          <a:lstStyle/>
          <a:p>
            <a:fld id="{EA423A1F-FF2F-4BFF-9EEC-548F1397DEF9}" type="slidenum">
              <a:rPr lang="en-US" smtClean="0"/>
              <a:t>43</a:t>
            </a:fld>
            <a:endParaRPr lang="en-US"/>
          </a:p>
        </p:txBody>
      </p:sp>
    </p:spTree>
    <p:extLst>
      <p:ext uri="{BB962C8B-B14F-4D97-AF65-F5344CB8AC3E}">
        <p14:creationId xmlns:p14="http://schemas.microsoft.com/office/powerpoint/2010/main" val="52965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059567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did we get here?</a:t>
            </a:r>
            <a:endParaRPr lang="en-US" dirty="0"/>
          </a:p>
        </p:txBody>
      </p:sp>
      <p:sp>
        <p:nvSpPr>
          <p:cNvPr id="3" name="Content Placeholder 2"/>
          <p:cNvSpPr>
            <a:spLocks noGrp="1"/>
          </p:cNvSpPr>
          <p:nvPr>
            <p:ph idx="1"/>
          </p:nvPr>
        </p:nvSpPr>
        <p:spPr>
          <a:xfrm>
            <a:off x="838200" y="1825625"/>
            <a:ext cx="10515600" cy="4919304"/>
          </a:xfrm>
        </p:spPr>
        <p:txBody>
          <a:bodyPr/>
          <a:lstStyle/>
          <a:p>
            <a:r>
              <a:rPr lang="en-US" dirty="0" smtClean="0"/>
              <a:t>Since the 1980s, LC has been supplementing </a:t>
            </a:r>
            <a:r>
              <a:rPr lang="en-US" dirty="0"/>
              <a:t>LCSH with discipline‐specific guides and thesauri of genre/form </a:t>
            </a:r>
            <a:r>
              <a:rPr lang="en-US" dirty="0" smtClean="0"/>
              <a:t>terms developed </a:t>
            </a:r>
            <a:r>
              <a:rPr lang="en-US" dirty="0"/>
              <a:t>within LC (e.g., </a:t>
            </a:r>
            <a:r>
              <a:rPr lang="en-US" i="1" dirty="0"/>
              <a:t>Thesaurus for Graphic </a:t>
            </a:r>
            <a:r>
              <a:rPr lang="en-US" i="1" dirty="0" smtClean="0"/>
              <a:t>Materials</a:t>
            </a:r>
            <a:r>
              <a:rPr lang="en-US" dirty="0" smtClean="0"/>
              <a:t>; </a:t>
            </a:r>
            <a:r>
              <a:rPr lang="en-US" i="1" dirty="0" smtClean="0"/>
              <a:t>Moving Image Genre-Form Guide</a:t>
            </a:r>
            <a:r>
              <a:rPr lang="en-US" dirty="0" smtClean="0"/>
              <a:t>) and by </a:t>
            </a:r>
            <a:r>
              <a:rPr lang="en-US" dirty="0"/>
              <a:t>outside parties (</a:t>
            </a:r>
            <a:r>
              <a:rPr lang="en-US" i="1" dirty="0"/>
              <a:t>Guidelines on Subject Access to Individual Works of Fiction, Drama, Etc</a:t>
            </a:r>
            <a:r>
              <a:rPr lang="en-US" i="1" dirty="0" smtClean="0"/>
              <a:t>.</a:t>
            </a:r>
            <a:r>
              <a:rPr lang="en-US" dirty="0" smtClean="0"/>
              <a:t>; </a:t>
            </a:r>
            <a:r>
              <a:rPr lang="en-US" i="1" dirty="0" smtClean="0"/>
              <a:t>Art &amp; Architecture Thesaurus</a:t>
            </a:r>
            <a:r>
              <a:rPr lang="en-US" dirty="0" smtClean="0"/>
              <a:t>)</a:t>
            </a:r>
            <a:endParaRPr lang="en-US" dirty="0"/>
          </a:p>
          <a:p>
            <a:r>
              <a:rPr lang="en-US" dirty="0" smtClean="0"/>
              <a:t>In 2007, at the behest of the community, LC </a:t>
            </a:r>
            <a:r>
              <a:rPr lang="en-US" dirty="0"/>
              <a:t>began a project to </a:t>
            </a:r>
            <a:r>
              <a:rPr lang="en-US" dirty="0" smtClean="0"/>
              <a:t>develop a separate vocabulary for </a:t>
            </a:r>
            <a:r>
              <a:rPr lang="en-US" dirty="0"/>
              <a:t>genre/form </a:t>
            </a:r>
            <a:r>
              <a:rPr lang="en-US" dirty="0" smtClean="0"/>
              <a:t>terms, for use in field 655</a:t>
            </a:r>
          </a:p>
          <a:p>
            <a:pPr lvl="1"/>
            <a:r>
              <a:rPr lang="en-US" dirty="0" smtClean="0"/>
              <a:t>Goal: “To develop a dynamic, multi‐disciplinary body of genre/form terms that is cohesive, unified, intuitive, and user‐friendly”</a:t>
            </a:r>
          </a:p>
          <a:p>
            <a:pPr lvl="1"/>
            <a:r>
              <a:rPr lang="en-US" dirty="0" smtClean="0"/>
              <a:t>LC decided that each discipline should be handled as a separate project</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EA423A1F-FF2F-4BFF-9EEC-548F1397DEF9}" type="slidenum">
              <a:rPr lang="en-US" smtClean="0"/>
              <a:t>5</a:t>
            </a:fld>
            <a:endParaRPr lang="en-US"/>
          </a:p>
        </p:txBody>
      </p:sp>
    </p:spTree>
    <p:extLst>
      <p:ext uri="{BB962C8B-B14F-4D97-AF65-F5344CB8AC3E}">
        <p14:creationId xmlns:p14="http://schemas.microsoft.com/office/powerpoint/2010/main" val="166990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did we get here?</a:t>
            </a:r>
            <a:endParaRPr lang="en-US" dirty="0"/>
          </a:p>
        </p:txBody>
      </p:sp>
      <p:sp>
        <p:nvSpPr>
          <p:cNvPr id="3" name="Content Placeholder 2"/>
          <p:cNvSpPr>
            <a:spLocks noGrp="1"/>
          </p:cNvSpPr>
          <p:nvPr>
            <p:ph idx="1"/>
          </p:nvPr>
        </p:nvSpPr>
        <p:spPr>
          <a:xfrm>
            <a:off x="838200" y="1825625"/>
            <a:ext cx="10515600" cy="4919304"/>
          </a:xfrm>
        </p:spPr>
        <p:txBody>
          <a:bodyPr/>
          <a:lstStyle/>
          <a:p>
            <a:r>
              <a:rPr lang="en-US" i="1" dirty="0" smtClean="0"/>
              <a:t>Library of Congress Genre/Form Terms for Library and Archival Materials </a:t>
            </a:r>
            <a:r>
              <a:rPr lang="en-US" dirty="0" smtClean="0"/>
              <a:t>(LCGFT)</a:t>
            </a:r>
          </a:p>
          <a:p>
            <a:pPr lvl="1"/>
            <a:r>
              <a:rPr lang="en-US" dirty="0" smtClean="0"/>
              <a:t>First three projects were completed in house: terms for moving images (2007), radio programs (2008), and cartographic materials (2010)</a:t>
            </a:r>
          </a:p>
          <a:p>
            <a:pPr lvl="1"/>
            <a:r>
              <a:rPr lang="en-US" dirty="0" smtClean="0"/>
              <a:t>Next six projects were collaborations with outside organizations: law (AALL - 2010), general materials (ALA SAC - 2015), music (MLA - 2015), literature (ALA SAC - 2015), religion (ATLA - 2015), and artistic/visual works (ARLIS - 2018)</a:t>
            </a:r>
          </a:p>
          <a:p>
            <a:pPr lvl="1"/>
            <a:r>
              <a:rPr lang="en-US" dirty="0" smtClean="0"/>
              <a:t>All terms except for artistic/visual are now open for SACO proposals</a:t>
            </a:r>
          </a:p>
          <a:p>
            <a:pPr marL="457200" lvl="1" indent="0">
              <a:buNone/>
            </a:pPr>
            <a:endParaRPr lang="en-US" dirty="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EA423A1F-FF2F-4BFF-9EEC-548F1397DEF9}" type="slidenum">
              <a:rPr lang="en-US" smtClean="0"/>
              <a:t>6</a:t>
            </a:fld>
            <a:endParaRPr lang="en-US"/>
          </a:p>
        </p:txBody>
      </p:sp>
    </p:spTree>
    <p:extLst>
      <p:ext uri="{BB962C8B-B14F-4D97-AF65-F5344CB8AC3E}">
        <p14:creationId xmlns:p14="http://schemas.microsoft.com/office/powerpoint/2010/main" val="2060926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349" y="168480"/>
            <a:ext cx="10515600" cy="1325563"/>
          </a:xfrm>
        </p:spPr>
        <p:txBody>
          <a:bodyPr/>
          <a:lstStyle/>
          <a:p>
            <a:r>
              <a:rPr lang="en-US" dirty="0" smtClean="0"/>
              <a:t>ALA SAC Subcommittee on Genre/Form Implementation</a:t>
            </a:r>
            <a:endParaRPr lang="en-US" dirty="0"/>
          </a:p>
        </p:txBody>
      </p:sp>
      <p:sp>
        <p:nvSpPr>
          <p:cNvPr id="3" name="Content Placeholder 2"/>
          <p:cNvSpPr>
            <a:spLocks noGrp="1"/>
          </p:cNvSpPr>
          <p:nvPr>
            <p:ph idx="1"/>
          </p:nvPr>
        </p:nvSpPr>
        <p:spPr>
          <a:xfrm>
            <a:off x="1005349" y="1858298"/>
            <a:ext cx="10515600" cy="5275005"/>
          </a:xfrm>
        </p:spPr>
        <p:txBody>
          <a:bodyPr>
            <a:normAutofit/>
          </a:bodyPr>
          <a:lstStyle/>
          <a:p>
            <a:r>
              <a:rPr lang="en-US" dirty="0" smtClean="0"/>
              <a:t>Schiff served as Chair, 2010-2016</a:t>
            </a:r>
          </a:p>
          <a:p>
            <a:r>
              <a:rPr lang="en-US" dirty="0" smtClean="0"/>
              <a:t>New Yorkers were heavily involved in committee and task group efforts</a:t>
            </a:r>
          </a:p>
          <a:p>
            <a:r>
              <a:rPr lang="en-US" dirty="0" smtClean="0"/>
              <a:t>Developed initial </a:t>
            </a:r>
            <a:r>
              <a:rPr lang="en-US" dirty="0"/>
              <a:t>list of literature and general </a:t>
            </a:r>
            <a:r>
              <a:rPr lang="en-US" dirty="0" smtClean="0"/>
              <a:t>genre/form terms</a:t>
            </a:r>
          </a:p>
          <a:p>
            <a:r>
              <a:rPr lang="en-US" dirty="0" smtClean="0"/>
              <a:t>Developed discussion papers and proposals for MARC 385</a:t>
            </a:r>
            <a:r>
              <a:rPr lang="en-US" dirty="0"/>
              <a:t>, 386, </a:t>
            </a:r>
            <a:r>
              <a:rPr lang="en-US" dirty="0" smtClean="0"/>
              <a:t>388 fields in bibliographic and authority formats</a:t>
            </a:r>
          </a:p>
          <a:p>
            <a:r>
              <a:rPr lang="en-US" dirty="0"/>
              <a:t>Developed mapping of form subdivisions to </a:t>
            </a:r>
            <a:r>
              <a:rPr lang="en-US" dirty="0" smtClean="0"/>
              <a:t>LCGFT (655) </a:t>
            </a:r>
            <a:r>
              <a:rPr lang="en-US" dirty="0"/>
              <a:t>and LCDGT </a:t>
            </a:r>
            <a:r>
              <a:rPr lang="en-US" dirty="0" smtClean="0"/>
              <a:t>(385/386) terms</a:t>
            </a:r>
          </a:p>
          <a:p>
            <a:r>
              <a:rPr lang="en-US" dirty="0" smtClean="0"/>
              <a:t>Developed discussion paper and proposal for MARC 046 subfields $o and $p</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39" y="2563761"/>
            <a:ext cx="682752" cy="682752"/>
          </a:xfrm>
          <a:prstGeom prst="rect">
            <a:avLst/>
          </a:prstGeom>
        </p:spPr>
      </p:pic>
      <p:sp>
        <p:nvSpPr>
          <p:cNvPr id="4" name="Slide Number Placeholder 3"/>
          <p:cNvSpPr>
            <a:spLocks noGrp="1"/>
          </p:cNvSpPr>
          <p:nvPr>
            <p:ph type="sldNum" sz="quarter" idx="12"/>
          </p:nvPr>
        </p:nvSpPr>
        <p:spPr/>
        <p:txBody>
          <a:bodyPr/>
          <a:lstStyle/>
          <a:p>
            <a:fld id="{EA423A1F-FF2F-4BFF-9EEC-548F1397DEF9}" type="slidenum">
              <a:rPr lang="en-US" smtClean="0"/>
              <a:t>7</a:t>
            </a:fld>
            <a:endParaRPr lang="en-US"/>
          </a:p>
        </p:txBody>
      </p:sp>
    </p:spTree>
    <p:extLst>
      <p:ext uri="{BB962C8B-B14F-4D97-AF65-F5344CB8AC3E}">
        <p14:creationId xmlns:p14="http://schemas.microsoft.com/office/powerpoint/2010/main" val="248394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480"/>
            <a:ext cx="10515600" cy="1325563"/>
          </a:xfrm>
        </p:spPr>
        <p:txBody>
          <a:bodyPr/>
          <a:lstStyle/>
          <a:p>
            <a:r>
              <a:rPr lang="en-US" dirty="0" smtClean="0"/>
              <a:t>ALA SAC Subcommittee on Genre/Form Implementation</a:t>
            </a:r>
            <a:endParaRPr lang="en-US" dirty="0"/>
          </a:p>
        </p:txBody>
      </p:sp>
      <p:sp>
        <p:nvSpPr>
          <p:cNvPr id="3" name="Content Placeholder 2"/>
          <p:cNvSpPr>
            <a:spLocks noGrp="1"/>
          </p:cNvSpPr>
          <p:nvPr>
            <p:ph idx="1"/>
          </p:nvPr>
        </p:nvSpPr>
        <p:spPr>
          <a:xfrm>
            <a:off x="838200" y="1858298"/>
            <a:ext cx="10515600" cy="5275005"/>
          </a:xfrm>
        </p:spPr>
        <p:txBody>
          <a:bodyPr>
            <a:normAutofit/>
          </a:bodyPr>
          <a:lstStyle/>
          <a:p>
            <a:r>
              <a:rPr lang="en-US" dirty="0" smtClean="0"/>
              <a:t>Developed initial draft of instruction sheets for the LCGFT Manual</a:t>
            </a:r>
          </a:p>
          <a:p>
            <a:r>
              <a:rPr lang="en-US" dirty="0" smtClean="0"/>
              <a:t>Developed proposal to update definition </a:t>
            </a:r>
            <a:r>
              <a:rPr lang="en-US" dirty="0"/>
              <a:t>of </a:t>
            </a:r>
            <a:r>
              <a:rPr lang="en-US" dirty="0" smtClean="0"/>
              <a:t>genre/form in and revisions to </a:t>
            </a:r>
            <a:r>
              <a:rPr lang="en-US" i="1" dirty="0"/>
              <a:t>Introduction to Library of Congress Genre/Form Terms for Library and Archival </a:t>
            </a:r>
            <a:r>
              <a:rPr lang="en-US" i="1" dirty="0" smtClean="0"/>
              <a:t>Material</a:t>
            </a:r>
          </a:p>
          <a:p>
            <a:r>
              <a:rPr lang="en-US" dirty="0" smtClean="0"/>
              <a:t>Compiled a bibliography, </a:t>
            </a:r>
            <a:r>
              <a:rPr lang="en-US" i="1" dirty="0" smtClean="0"/>
              <a:t>Sources for Genre/Form Terms</a:t>
            </a:r>
            <a:r>
              <a:rPr lang="en-US" dirty="0" smtClean="0"/>
              <a:t>, posted on the SACO website</a:t>
            </a:r>
            <a:r>
              <a:rPr lang="en-US" i="1" dirty="0" smtClean="0"/>
              <a:t> </a:t>
            </a:r>
          </a:p>
          <a:p>
            <a:r>
              <a:rPr lang="en-US" dirty="0" smtClean="0"/>
              <a:t>Wrote white paper on full implementation </a:t>
            </a:r>
            <a:r>
              <a:rPr lang="en-US" dirty="0"/>
              <a:t>of Library of Congress </a:t>
            </a:r>
            <a:r>
              <a:rPr lang="en-US" dirty="0" smtClean="0"/>
              <a:t>faceted vocabularies</a:t>
            </a:r>
          </a:p>
          <a:p>
            <a:r>
              <a:rPr lang="en-US" dirty="0" smtClean="0"/>
              <a:t>Developed list of video game genres that became the </a:t>
            </a:r>
            <a:r>
              <a:rPr lang="en-US" dirty="0"/>
              <a:t>OLAC Video Game Genre Terms  </a:t>
            </a:r>
          </a:p>
        </p:txBody>
      </p:sp>
      <p:sp>
        <p:nvSpPr>
          <p:cNvPr id="4" name="Slide Number Placeholder 3"/>
          <p:cNvSpPr>
            <a:spLocks noGrp="1"/>
          </p:cNvSpPr>
          <p:nvPr>
            <p:ph type="sldNum" sz="quarter" idx="12"/>
          </p:nvPr>
        </p:nvSpPr>
        <p:spPr/>
        <p:txBody>
          <a:bodyPr/>
          <a:lstStyle/>
          <a:p>
            <a:fld id="{EA423A1F-FF2F-4BFF-9EEC-548F1397DEF9}" type="slidenum">
              <a:rPr lang="en-US" smtClean="0"/>
              <a:t>8</a:t>
            </a:fld>
            <a:endParaRPr lang="en-US"/>
          </a:p>
        </p:txBody>
      </p:sp>
    </p:spTree>
    <p:extLst>
      <p:ext uri="{BB962C8B-B14F-4D97-AF65-F5344CB8AC3E}">
        <p14:creationId xmlns:p14="http://schemas.microsoft.com/office/powerpoint/2010/main" val="221983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480"/>
            <a:ext cx="10515600" cy="1325563"/>
          </a:xfrm>
        </p:spPr>
        <p:txBody>
          <a:bodyPr/>
          <a:lstStyle/>
          <a:p>
            <a:r>
              <a:rPr lang="en-US" dirty="0" smtClean="0"/>
              <a:t>ALA SAC Subcommittee on Genre/Form Implementation </a:t>
            </a:r>
            <a:endParaRPr lang="en-US" dirty="0"/>
          </a:p>
        </p:txBody>
      </p:sp>
      <p:sp>
        <p:nvSpPr>
          <p:cNvPr id="3" name="Content Placeholder 2"/>
          <p:cNvSpPr>
            <a:spLocks noGrp="1"/>
          </p:cNvSpPr>
          <p:nvPr>
            <p:ph idx="1"/>
          </p:nvPr>
        </p:nvSpPr>
        <p:spPr>
          <a:xfrm>
            <a:off x="838200" y="1858299"/>
            <a:ext cx="10515600" cy="4894194"/>
          </a:xfrm>
        </p:spPr>
        <p:txBody>
          <a:bodyPr>
            <a:normAutofit/>
          </a:bodyPr>
          <a:lstStyle/>
          <a:p>
            <a:r>
              <a:rPr lang="en-US" dirty="0" smtClean="0"/>
              <a:t>Subcommittee and working group members included NY luminaries: Lia </a:t>
            </a:r>
            <a:r>
              <a:rPr lang="en-US" dirty="0" err="1" smtClean="0"/>
              <a:t>Contursi</a:t>
            </a:r>
            <a:r>
              <a:rPr lang="en-US" dirty="0" smtClean="0"/>
              <a:t> (Columbia Law), Yael Mandelstam (Fordham Law), George Prager (NYU Law), Alex Thurman (Columbia)</a:t>
            </a:r>
          </a:p>
          <a:p>
            <a:r>
              <a:rPr lang="en-US" dirty="0" smtClean="0"/>
              <a:t>185/155 Working Group: co-chaired </a:t>
            </a:r>
            <a:r>
              <a:rPr lang="en-US" dirty="0"/>
              <a:t>by Yael; member: Lia </a:t>
            </a:r>
            <a:endParaRPr lang="en-US" dirty="0" smtClean="0"/>
          </a:p>
          <a:p>
            <a:r>
              <a:rPr lang="en-US" dirty="0" smtClean="0"/>
              <a:t>Working Group on General Terms: chaired by Yael; member: Lia</a:t>
            </a:r>
          </a:p>
          <a:p>
            <a:r>
              <a:rPr lang="en-US" dirty="0" smtClean="0"/>
              <a:t>Working Group on LCGFT Literature Terms: chaired by Alex</a:t>
            </a:r>
          </a:p>
          <a:p>
            <a:r>
              <a:rPr lang="en-US" dirty="0" smtClean="0"/>
              <a:t>Working Group on the Definition and Scope of Genre/Form for LCGFT: chaired by Lia; members: Yael, Alex</a:t>
            </a:r>
          </a:p>
          <a:p>
            <a:pPr marL="0"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EA423A1F-FF2F-4BFF-9EEC-548F1397DEF9}" type="slidenum">
              <a:rPr lang="en-US" smtClean="0"/>
              <a:t>9</a:t>
            </a:fld>
            <a:endParaRPr lang="en-US"/>
          </a:p>
        </p:txBody>
      </p:sp>
    </p:spTree>
    <p:extLst>
      <p:ext uri="{BB962C8B-B14F-4D97-AF65-F5344CB8AC3E}">
        <p14:creationId xmlns:p14="http://schemas.microsoft.com/office/powerpoint/2010/main" val="733120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4141</Words>
  <Application>Microsoft Office PowerPoint</Application>
  <PresentationFormat>Widescreen</PresentationFormat>
  <Paragraphs>495</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Library of Congress Faceted Vocabularies and the Contributions of the SAC Subcommittee on Genre/Form Implementation </vt:lpstr>
      <vt:lpstr>PowerPoint Presentation</vt:lpstr>
      <vt:lpstr>https://tinyurl.com/y2pg6sy3 </vt:lpstr>
      <vt:lpstr>So how did we get here?</vt:lpstr>
      <vt:lpstr>So how did we get here?</vt:lpstr>
      <vt:lpstr>So how did we get here?</vt:lpstr>
      <vt:lpstr>ALA SAC Subcommittee on Genre/Form Implementation</vt:lpstr>
      <vt:lpstr>ALA SAC Subcommittee on Genre/Form Implementation</vt:lpstr>
      <vt:lpstr>ALA SAC Subcommittee on Genre/Form Implementation </vt:lpstr>
      <vt:lpstr>185/155 Working Group</vt:lpstr>
      <vt:lpstr>PowerPoint Presentation</vt:lpstr>
      <vt:lpstr>General Terms Working Group</vt:lpstr>
      <vt:lpstr>PowerPoint Presentation</vt:lpstr>
      <vt:lpstr>PowerPoint Presentation</vt:lpstr>
      <vt:lpstr>PowerPoint Presentation</vt:lpstr>
      <vt:lpstr>Literature Terms Working Group</vt:lpstr>
      <vt:lpstr>Literature Terms Working Group</vt:lpstr>
      <vt:lpstr>PowerPoint Presentation</vt:lpstr>
      <vt:lpstr>PowerPoint Presentation</vt:lpstr>
      <vt:lpstr>PowerPoint Presentation</vt:lpstr>
      <vt:lpstr>PowerPoint Presentation</vt:lpstr>
      <vt:lpstr>Literature Terms Working Group</vt:lpstr>
      <vt:lpstr>SAC GFIS and MARC Developments</vt:lpstr>
      <vt:lpstr>Introduction to Library of Congress Demographic Group Terms</vt:lpstr>
      <vt:lpstr>Audience and Creator/Contributor Characteristics</vt:lpstr>
      <vt:lpstr>Audience and Creator/Contributor Characteristics</vt:lpstr>
      <vt:lpstr>PowerPoint Presentation</vt:lpstr>
      <vt:lpstr>PowerPoint Presentation</vt:lpstr>
      <vt:lpstr>PowerPoint Presentation</vt:lpstr>
      <vt:lpstr>PowerPoint Presentation</vt:lpstr>
      <vt:lpstr>Time Period of Creation</vt:lpstr>
      <vt:lpstr>Time Period of Creation</vt:lpstr>
      <vt:lpstr>Medium of Performance</vt:lpstr>
      <vt:lpstr>PowerPoint Presentation</vt:lpstr>
      <vt:lpstr>Geographic Characteristics</vt:lpstr>
      <vt:lpstr>PowerPoint Presentation</vt:lpstr>
      <vt:lpstr>PowerPoint Presentation</vt:lpstr>
      <vt:lpstr>PowerPoint Presentation</vt:lpstr>
      <vt:lpstr>Brave New (Faceted) World</vt:lpstr>
      <vt:lpstr>PowerPoint Presentation</vt:lpstr>
      <vt:lpstr>PowerPoint Presentation</vt:lpstr>
      <vt:lpstr>PowerPoint Presentation</vt:lpstr>
      <vt:lpstr>Brave New (Faceted) World</vt:lpstr>
      <vt:lpstr>Thank You!</vt:lpstr>
    </vt:vector>
  </TitlesOfParts>
  <Company>University of Washington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of Congress  Faceted Vocabularies - Potential and Some History</dc:title>
  <dc:creator>Adam L Schiff</dc:creator>
  <cp:lastModifiedBy>Adam L Schiff</cp:lastModifiedBy>
  <cp:revision>99</cp:revision>
  <cp:lastPrinted>2019-05-04T00:45:07Z</cp:lastPrinted>
  <dcterms:created xsi:type="dcterms:W3CDTF">2019-04-29T00:25:54Z</dcterms:created>
  <dcterms:modified xsi:type="dcterms:W3CDTF">2019-05-29T17:53:41Z</dcterms:modified>
</cp:coreProperties>
</file>